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8"/>
  </p:notesMasterIdLst>
  <p:handoutMasterIdLst>
    <p:handoutMasterId r:id="rId39"/>
  </p:handoutMasterIdLst>
  <p:sldIdLst>
    <p:sldId id="491" r:id="rId2"/>
    <p:sldId id="604" r:id="rId3"/>
    <p:sldId id="605" r:id="rId4"/>
    <p:sldId id="587" r:id="rId5"/>
    <p:sldId id="588" r:id="rId6"/>
    <p:sldId id="585" r:id="rId7"/>
    <p:sldId id="586" r:id="rId8"/>
    <p:sldId id="593" r:id="rId9"/>
    <p:sldId id="594" r:id="rId10"/>
    <p:sldId id="595" r:id="rId11"/>
    <p:sldId id="596" r:id="rId12"/>
    <p:sldId id="606" r:id="rId13"/>
    <p:sldId id="607" r:id="rId14"/>
    <p:sldId id="608" r:id="rId15"/>
    <p:sldId id="609" r:id="rId16"/>
    <p:sldId id="610" r:id="rId17"/>
    <p:sldId id="611" r:id="rId18"/>
    <p:sldId id="612" r:id="rId19"/>
    <p:sldId id="613" r:id="rId20"/>
    <p:sldId id="614" r:id="rId21"/>
    <p:sldId id="615" r:id="rId22"/>
    <p:sldId id="616" r:id="rId23"/>
    <p:sldId id="622" r:id="rId24"/>
    <p:sldId id="623" r:id="rId25"/>
    <p:sldId id="626" r:id="rId26"/>
    <p:sldId id="627" r:id="rId27"/>
    <p:sldId id="628" r:id="rId28"/>
    <p:sldId id="629" r:id="rId29"/>
    <p:sldId id="630" r:id="rId30"/>
    <p:sldId id="631" r:id="rId31"/>
    <p:sldId id="632" r:id="rId32"/>
    <p:sldId id="633" r:id="rId33"/>
    <p:sldId id="634" r:id="rId34"/>
    <p:sldId id="635" r:id="rId35"/>
    <p:sldId id="636" r:id="rId36"/>
    <p:sldId id="640" r:id="rId37"/>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B2C"/>
    <a:srgbClr val="EE812F"/>
    <a:srgbClr val="F39C45"/>
    <a:srgbClr val="CC6600"/>
    <a:srgbClr val="0064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96445" autoAdjust="0"/>
  </p:normalViewPr>
  <p:slideViewPr>
    <p:cSldViewPr snapToGrid="0">
      <p:cViewPr varScale="1">
        <p:scale>
          <a:sx n="111" d="100"/>
          <a:sy n="111" d="100"/>
        </p:scale>
        <p:origin x="1818" y="114"/>
      </p:cViewPr>
      <p:guideLst>
        <p:guide orient="horz" pos="2160"/>
        <p:guide pos="2880"/>
      </p:guideLst>
    </p:cSldViewPr>
  </p:slideViewPr>
  <p:outlineViewPr>
    <p:cViewPr>
      <p:scale>
        <a:sx n="33" d="100"/>
        <a:sy n="33" d="100"/>
      </p:scale>
      <p:origin x="0" y="22758"/>
    </p:cViewPr>
  </p:outlineViewPr>
  <p:notesTextViewPr>
    <p:cViewPr>
      <p:scale>
        <a:sx n="100" d="100"/>
        <a:sy n="100" d="100"/>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E4BC7C7D-E16E-4261-971F-13658CAF817F}" type="datetimeFigureOut">
              <a:rPr lang="de-DE" smtClean="0"/>
              <a:pPr/>
              <a:t>26.03.2018</a:t>
            </a:fld>
            <a:endParaRPr lang="de-DE"/>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0056D53-BC30-4B7D-B0A3-E57A59E5964E}" type="slidenum">
              <a:rPr lang="de-DE" smtClean="0"/>
              <a:pPr/>
              <a:t>‹#›</a:t>
            </a:fld>
            <a:endParaRPr lang="de-DE"/>
          </a:p>
        </p:txBody>
      </p:sp>
    </p:spTree>
    <p:extLst>
      <p:ext uri="{BB962C8B-B14F-4D97-AF65-F5344CB8AC3E}">
        <p14:creationId xmlns:p14="http://schemas.microsoft.com/office/powerpoint/2010/main" val="2919806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2A2CEBBE-8782-4E01-AFDA-6AF3B01C161E}" type="datetimeFigureOut">
              <a:rPr lang="de-DE" smtClean="0"/>
              <a:pPr/>
              <a:t>26.03.2018</a:t>
            </a:fld>
            <a:endParaRPr lang="de-DE"/>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F5F54D5A-22CE-462E-86A6-2C32245FC98D}" type="slidenum">
              <a:rPr lang="de-DE" smtClean="0"/>
              <a:pPr/>
              <a:t>‹#›</a:t>
            </a:fld>
            <a:endParaRPr lang="de-DE"/>
          </a:p>
        </p:txBody>
      </p:sp>
    </p:spTree>
    <p:extLst>
      <p:ext uri="{BB962C8B-B14F-4D97-AF65-F5344CB8AC3E}">
        <p14:creationId xmlns:p14="http://schemas.microsoft.com/office/powerpoint/2010/main" val="37920574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1</a:t>
            </a:fld>
            <a:endParaRPr lang="de-DE"/>
          </a:p>
        </p:txBody>
      </p:sp>
    </p:spTree>
    <p:extLst>
      <p:ext uri="{BB962C8B-B14F-4D97-AF65-F5344CB8AC3E}">
        <p14:creationId xmlns:p14="http://schemas.microsoft.com/office/powerpoint/2010/main" val="21815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2400113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32</a:t>
            </a:fld>
            <a:endParaRPr lang="de-DE"/>
          </a:p>
        </p:txBody>
      </p:sp>
    </p:spTree>
    <p:extLst>
      <p:ext uri="{BB962C8B-B14F-4D97-AF65-F5344CB8AC3E}">
        <p14:creationId xmlns:p14="http://schemas.microsoft.com/office/powerpoint/2010/main" val="2318631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33</a:t>
            </a:fld>
            <a:endParaRPr lang="de-DE"/>
          </a:p>
        </p:txBody>
      </p:sp>
    </p:spTree>
    <p:extLst>
      <p:ext uri="{BB962C8B-B14F-4D97-AF65-F5344CB8AC3E}">
        <p14:creationId xmlns:p14="http://schemas.microsoft.com/office/powerpoint/2010/main" val="2329891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34</a:t>
            </a:fld>
            <a:endParaRPr lang="de-DE"/>
          </a:p>
        </p:txBody>
      </p:sp>
    </p:spTree>
    <p:extLst>
      <p:ext uri="{BB962C8B-B14F-4D97-AF65-F5344CB8AC3E}">
        <p14:creationId xmlns:p14="http://schemas.microsoft.com/office/powerpoint/2010/main" val="252335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80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r>
              <a:rPr lang="en-US" altLang="en-US" b="1"/>
              <a:t>Think of a reverse auction as similar to when a homeowner solicits multiple bids for work from contractors.</a:t>
            </a:r>
            <a:r>
              <a:rPr lang="en-US" altLang="en-US"/>
              <a:t> The homeowner puts together a scope of work, solicit bids, and chooses a contractor based on some combination of factors including price and quality.</a:t>
            </a:r>
          </a:p>
          <a:p>
            <a:r>
              <a:rPr lang="en-US" altLang="en-US"/>
              <a:t>Finally, based on estimates of the amount of habitat needed and the pricing of bids, BirdReturns accepted up to 80 percent of the bids. Each farmer received the price they bid. Just as with the contracting example, the lowest price didn’t always win, but it was a key criteria.</a:t>
            </a:r>
          </a:p>
          <a:p>
            <a:r>
              <a:rPr lang="en-US" altLang="en-US"/>
              <a:t>Farmer’s bids varied based on factors such as water cost, soil conditions, labor costs associated with creating the temporary habitat, and economic risks the program might create like not being able to plant on time in the spring.</a:t>
            </a:r>
          </a:p>
          <a:p>
            <a:r>
              <a:rPr lang="en-US" altLang="en-US"/>
              <a:t>BirdReturns has many advantages over conservation programs that set a single, uniform price for all farmers.</a:t>
            </a:r>
          </a:p>
          <a:p>
            <a:r>
              <a:rPr lang="en-US" altLang="en-US"/>
              <a:t>If the price is too low, there will be insufficient demand and too few farmers will sign up for the program. If the price is too high, there will be an excess of demand and the government will over-pay. In a time of huge societal needs and competing demands for scarce public dollars, such over-payment means that other valuable programs are not being funded.</a:t>
            </a:r>
          </a:p>
          <a:p>
            <a:r>
              <a:rPr lang="en-US" altLang="en-US"/>
              <a:t>In a reverse auction, the farmer sets the price, a price based on producing habitat. Farmers understand this intuitively. It is how they work, how they get paid for producing crops.</a:t>
            </a:r>
          </a:p>
          <a:p>
            <a:r>
              <a:rPr lang="en-US" altLang="en-US"/>
              <a:t>As one farmer put it at one of the Conservancy’s initial meetings: “You want us to grow birds, like we grow rice. We know how to do that.”</a:t>
            </a:r>
          </a:p>
          <a:p>
            <a:endParaRPr lang="en-US" altLang="en-US"/>
          </a:p>
          <a:p>
            <a:endParaRPr lang="en-US" altLang="en-US"/>
          </a:p>
          <a:p>
            <a:r>
              <a:rPr lang="en-US" altLang="en-US"/>
              <a:t>Farmer’s bids varied based on factors such as water cost, soil conditions, labor costs associated with creating the temporary habitat, and economic risks the program might create like not being able to plant on time in the spring.</a:t>
            </a:r>
          </a:p>
          <a:p>
            <a:endParaRPr lang="en-US" altLang="en-US"/>
          </a:p>
        </p:txBody>
      </p:sp>
      <p:sp>
        <p:nvSpPr>
          <p:cNvPr id="4" name="Slide Number Placeholder 3"/>
          <p:cNvSpPr>
            <a:spLocks noGrp="1"/>
          </p:cNvSpPr>
          <p:nvPr>
            <p:ph type="sldNum" sz="quarter" idx="5"/>
          </p:nvPr>
        </p:nvSpPr>
        <p:spPr/>
        <p:txBody>
          <a:bodyPr/>
          <a:lstStyle/>
          <a:p>
            <a:pPr>
              <a:defRPr/>
            </a:pPr>
            <a:fld id="{8597DAC2-24DD-4A7E-96CA-492DF912FDCA}" type="slidenum">
              <a:rPr lang="en-US">
                <a:solidFill>
                  <a:prstClr val="black"/>
                </a:solidFill>
              </a:rPr>
              <a:pPr>
                <a:defRPr/>
              </a:pPr>
              <a:t>35</a:t>
            </a:fld>
            <a:endParaRPr lang="en-US">
              <a:solidFill>
                <a:prstClr val="black"/>
              </a:solidFill>
            </a:endParaRPr>
          </a:p>
        </p:txBody>
      </p:sp>
    </p:spTree>
    <p:extLst>
      <p:ext uri="{BB962C8B-B14F-4D97-AF65-F5344CB8AC3E}">
        <p14:creationId xmlns:p14="http://schemas.microsoft.com/office/powerpoint/2010/main" val="1491979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a:extLst>
              <a:ext uri="{FF2B5EF4-FFF2-40B4-BE49-F238E27FC236}">
                <a16:creationId xmlns:a16="http://schemas.microsoft.com/office/drawing/2014/main" id="{D2978EFC-E1C1-43B8-8FA6-CE64D8761568}"/>
              </a:ext>
            </a:extLst>
          </p:cNvPr>
          <p:cNvSpPr>
            <a:spLocks noGrp="1" noRot="1" noChangeAspect="1" noTextEdit="1"/>
          </p:cNvSpPr>
          <p:nvPr>
            <p:ph type="sldImg"/>
          </p:nvPr>
        </p:nvSpPr>
        <p:spPr>
          <a:ln/>
        </p:spPr>
      </p:sp>
      <p:sp>
        <p:nvSpPr>
          <p:cNvPr id="199683" name="Notes Placeholder 2">
            <a:extLst>
              <a:ext uri="{FF2B5EF4-FFF2-40B4-BE49-F238E27FC236}">
                <a16:creationId xmlns:a16="http://schemas.microsoft.com/office/drawing/2014/main" id="{81142F03-5CC5-4703-A5B7-3D7782EFE9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a:latin typeface="Arial" panose="020B0604020202020204" pitchFamily="34" charset="0"/>
            </a:endParaRPr>
          </a:p>
        </p:txBody>
      </p:sp>
      <p:sp>
        <p:nvSpPr>
          <p:cNvPr id="199684" name="Slide Number Placeholder 3">
            <a:extLst>
              <a:ext uri="{FF2B5EF4-FFF2-40B4-BE49-F238E27FC236}">
                <a16:creationId xmlns:a16="http://schemas.microsoft.com/office/drawing/2014/main" id="{5911D986-9098-44B6-827E-234288650D5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fld id="{17DC21FA-80E2-4F24-BB35-10D065DD0BB7}" type="slidenum">
              <a:rPr lang="de-DE" altLang="en-US" sz="1200" smtClean="0">
                <a:solidFill>
                  <a:srgbClr val="000000"/>
                </a:solidFill>
              </a:rPr>
              <a:pPr/>
              <a:t>2</a:t>
            </a:fld>
            <a:endParaRPr lang="de-DE" altLang="en-US" sz="1200">
              <a:solidFill>
                <a:srgbClr val="000000"/>
              </a:solidFill>
            </a:endParaRPr>
          </a:p>
        </p:txBody>
      </p:sp>
    </p:spTree>
    <p:extLst>
      <p:ext uri="{BB962C8B-B14F-4D97-AF65-F5344CB8AC3E}">
        <p14:creationId xmlns:p14="http://schemas.microsoft.com/office/powerpoint/2010/main" val="2925726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a:extLst>
              <a:ext uri="{FF2B5EF4-FFF2-40B4-BE49-F238E27FC236}">
                <a16:creationId xmlns:a16="http://schemas.microsoft.com/office/drawing/2014/main" id="{8F908DAE-EDE2-4D53-A2A2-D7C670E996F1}"/>
              </a:ext>
            </a:extLst>
          </p:cNvPr>
          <p:cNvSpPr>
            <a:spLocks noGrp="1" noRot="1" noChangeAspect="1" noTextEdit="1"/>
          </p:cNvSpPr>
          <p:nvPr>
            <p:ph type="sldImg"/>
          </p:nvPr>
        </p:nvSpPr>
        <p:spPr>
          <a:ln/>
        </p:spPr>
      </p:sp>
      <p:sp>
        <p:nvSpPr>
          <p:cNvPr id="205827" name="Notes Placeholder 2">
            <a:extLst>
              <a:ext uri="{FF2B5EF4-FFF2-40B4-BE49-F238E27FC236}">
                <a16:creationId xmlns:a16="http://schemas.microsoft.com/office/drawing/2014/main" id="{9BFD6FDA-93A7-4E91-A7C2-78D90B5A44F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5828" name="Slide Number Placeholder 3">
            <a:extLst>
              <a:ext uri="{FF2B5EF4-FFF2-40B4-BE49-F238E27FC236}">
                <a16:creationId xmlns:a16="http://schemas.microsoft.com/office/drawing/2014/main" id="{3B4CD34C-E799-4300-8BBD-65B4C1B035A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Arial" panose="020B0604020202020204" pitchFamily="34" charset="0"/>
              </a:defRPr>
            </a:lvl1pPr>
            <a:lvl2pPr marL="742950" indent="-285750">
              <a:defRPr sz="2800">
                <a:solidFill>
                  <a:schemeClr val="tx1"/>
                </a:solidFill>
                <a:latin typeface="Arial" panose="020B0604020202020204" pitchFamily="34" charset="0"/>
              </a:defRPr>
            </a:lvl2pPr>
            <a:lvl3pPr marL="1143000" indent="-228600">
              <a:defRPr sz="2800">
                <a:solidFill>
                  <a:schemeClr val="tx1"/>
                </a:solidFill>
                <a:latin typeface="Arial" panose="020B0604020202020204" pitchFamily="34" charset="0"/>
              </a:defRPr>
            </a:lvl3pPr>
            <a:lvl4pPr marL="1600200" indent="-228600">
              <a:defRPr sz="2800">
                <a:solidFill>
                  <a:schemeClr val="tx1"/>
                </a:solidFill>
                <a:latin typeface="Arial" panose="020B0604020202020204" pitchFamily="34" charset="0"/>
              </a:defRPr>
            </a:lvl4pPr>
            <a:lvl5pPr marL="2057400" indent="-22860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fld id="{3C9438B4-4BB6-4526-95CB-19FFB2F7E239}" type="slidenum">
              <a:rPr lang="en-US" altLang="en-US" sz="1200" smtClean="0">
                <a:solidFill>
                  <a:srgbClr val="000000"/>
                </a:solidFill>
              </a:rPr>
              <a:pPr/>
              <a:t>5</a:t>
            </a:fld>
            <a:endParaRPr lang="en-US" altLang="en-US" sz="1200">
              <a:solidFill>
                <a:srgbClr val="000000"/>
              </a:solidFill>
            </a:endParaRPr>
          </a:p>
        </p:txBody>
      </p:sp>
    </p:spTree>
    <p:extLst>
      <p:ext uri="{BB962C8B-B14F-4D97-AF65-F5344CB8AC3E}">
        <p14:creationId xmlns:p14="http://schemas.microsoft.com/office/powerpoint/2010/main" val="4080909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547AF7D3-4C59-49B8-ADA3-56E1EFD76A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0976DAC-943B-4E27-ADF9-BA26F3CC9DEF}" type="slidenum">
              <a:rPr lang="en-AU" altLang="en-US" smtClean="0">
                <a:solidFill>
                  <a:srgbClr val="000000"/>
                </a:solidFill>
                <a:latin typeface="Calibri" panose="020F0502020204030204" pitchFamily="34" charset="0"/>
              </a:rPr>
              <a:pPr>
                <a:spcBef>
                  <a:spcPct val="0"/>
                </a:spcBef>
              </a:pPr>
              <a:t>9</a:t>
            </a:fld>
            <a:endParaRPr lang="en-AU" altLang="en-US">
              <a:solidFill>
                <a:srgbClr val="000000"/>
              </a:solidFill>
              <a:latin typeface="Calibri" panose="020F0502020204030204" pitchFamily="34" charset="0"/>
            </a:endParaRPr>
          </a:p>
        </p:txBody>
      </p:sp>
      <p:sp>
        <p:nvSpPr>
          <p:cNvPr id="233475" name="Rectangle 2">
            <a:extLst>
              <a:ext uri="{FF2B5EF4-FFF2-40B4-BE49-F238E27FC236}">
                <a16:creationId xmlns:a16="http://schemas.microsoft.com/office/drawing/2014/main" id="{149B66D5-3F6A-44DA-B08F-DD4B88804F24}"/>
              </a:ext>
            </a:extLst>
          </p:cNvPr>
          <p:cNvSpPr>
            <a:spLocks noGrp="1" noRot="1" noChangeAspect="1" noChangeArrowheads="1" noTextEdit="1"/>
          </p:cNvSpPr>
          <p:nvPr>
            <p:ph type="sldImg"/>
          </p:nvPr>
        </p:nvSpPr>
        <p:spPr>
          <a:ln/>
        </p:spPr>
      </p:sp>
      <p:sp>
        <p:nvSpPr>
          <p:cNvPr id="233476" name="Rectangle 3">
            <a:extLst>
              <a:ext uri="{FF2B5EF4-FFF2-40B4-BE49-F238E27FC236}">
                <a16:creationId xmlns:a16="http://schemas.microsoft.com/office/drawing/2014/main" id="{DEA96EDA-E172-4D85-AFA7-C7FEAE110B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84757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a:extLst>
              <a:ext uri="{FF2B5EF4-FFF2-40B4-BE49-F238E27FC236}">
                <a16:creationId xmlns:a16="http://schemas.microsoft.com/office/drawing/2014/main" id="{5EA5566B-3262-459C-8046-C034F01A13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99CFA3B-83D8-4115-813C-3074D334E727}" type="slidenum">
              <a:rPr lang="en-AU" altLang="en-US" smtClean="0">
                <a:solidFill>
                  <a:srgbClr val="000000"/>
                </a:solidFill>
                <a:latin typeface="Calibri" panose="020F0502020204030204" pitchFamily="34" charset="0"/>
              </a:rPr>
              <a:pPr>
                <a:spcBef>
                  <a:spcPct val="0"/>
                </a:spcBef>
              </a:pPr>
              <a:t>10</a:t>
            </a:fld>
            <a:endParaRPr lang="en-AU" altLang="en-US">
              <a:solidFill>
                <a:srgbClr val="000000"/>
              </a:solidFill>
              <a:latin typeface="Calibri" panose="020F0502020204030204" pitchFamily="34" charset="0"/>
            </a:endParaRPr>
          </a:p>
        </p:txBody>
      </p:sp>
      <p:sp>
        <p:nvSpPr>
          <p:cNvPr id="235523" name="Rectangle 2">
            <a:extLst>
              <a:ext uri="{FF2B5EF4-FFF2-40B4-BE49-F238E27FC236}">
                <a16:creationId xmlns:a16="http://schemas.microsoft.com/office/drawing/2014/main" id="{13CC4CF6-E6BA-4FBE-BBD2-D05FF81357B9}"/>
              </a:ext>
            </a:extLst>
          </p:cNvPr>
          <p:cNvSpPr>
            <a:spLocks noGrp="1" noRot="1" noChangeAspect="1" noChangeArrowheads="1" noTextEdit="1"/>
          </p:cNvSpPr>
          <p:nvPr>
            <p:ph type="sldImg"/>
          </p:nvPr>
        </p:nvSpPr>
        <p:spPr>
          <a:ln/>
        </p:spPr>
      </p:sp>
      <p:sp>
        <p:nvSpPr>
          <p:cNvPr id="235524" name="Rectangle 3">
            <a:extLst>
              <a:ext uri="{FF2B5EF4-FFF2-40B4-BE49-F238E27FC236}">
                <a16:creationId xmlns:a16="http://schemas.microsoft.com/office/drawing/2014/main" id="{81C803CC-20A0-4635-9B8B-23BC5AD837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25043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a:extLst>
              <a:ext uri="{FF2B5EF4-FFF2-40B4-BE49-F238E27FC236}">
                <a16:creationId xmlns:a16="http://schemas.microsoft.com/office/drawing/2014/main" id="{98794C66-2FC9-402D-9C2F-FCEB667CA2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D4B5C3-86E9-4C4C-A68F-27273A7159D1}" type="slidenum">
              <a:rPr lang="en-AU" altLang="en-US" smtClean="0">
                <a:solidFill>
                  <a:srgbClr val="000000"/>
                </a:solidFill>
                <a:latin typeface="Calibri" panose="020F0502020204030204" pitchFamily="34" charset="0"/>
              </a:rPr>
              <a:pPr>
                <a:spcBef>
                  <a:spcPct val="0"/>
                </a:spcBef>
              </a:pPr>
              <a:t>11</a:t>
            </a:fld>
            <a:endParaRPr lang="en-AU" altLang="en-US">
              <a:solidFill>
                <a:srgbClr val="000000"/>
              </a:solidFill>
              <a:latin typeface="Calibri" panose="020F0502020204030204" pitchFamily="34" charset="0"/>
            </a:endParaRPr>
          </a:p>
        </p:txBody>
      </p:sp>
      <p:sp>
        <p:nvSpPr>
          <p:cNvPr id="237571" name="Rectangle 2">
            <a:extLst>
              <a:ext uri="{FF2B5EF4-FFF2-40B4-BE49-F238E27FC236}">
                <a16:creationId xmlns:a16="http://schemas.microsoft.com/office/drawing/2014/main" id="{5D8A3CC8-3685-4042-9800-72365CDEFB1E}"/>
              </a:ext>
            </a:extLst>
          </p:cNvPr>
          <p:cNvSpPr>
            <a:spLocks noGrp="1" noRot="1" noChangeAspect="1" noChangeArrowheads="1" noTextEdit="1"/>
          </p:cNvSpPr>
          <p:nvPr>
            <p:ph type="sldImg"/>
          </p:nvPr>
        </p:nvSpPr>
        <p:spPr>
          <a:ln/>
        </p:spPr>
      </p:sp>
      <p:sp>
        <p:nvSpPr>
          <p:cNvPr id="237572" name="Rectangle 3">
            <a:extLst>
              <a:ext uri="{FF2B5EF4-FFF2-40B4-BE49-F238E27FC236}">
                <a16:creationId xmlns:a16="http://schemas.microsoft.com/office/drawing/2014/main" id="{FA344B81-635A-44D0-A37D-AB125123533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91494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22</a:t>
            </a:fld>
            <a:endParaRPr lang="de-DE"/>
          </a:p>
        </p:txBody>
      </p:sp>
    </p:spTree>
    <p:extLst>
      <p:ext uri="{BB962C8B-B14F-4D97-AF65-F5344CB8AC3E}">
        <p14:creationId xmlns:p14="http://schemas.microsoft.com/office/powerpoint/2010/main" val="258507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23</a:t>
            </a:fld>
            <a:endParaRPr lang="de-DE"/>
          </a:p>
        </p:txBody>
      </p:sp>
    </p:spTree>
    <p:extLst>
      <p:ext uri="{BB962C8B-B14F-4D97-AF65-F5344CB8AC3E}">
        <p14:creationId xmlns:p14="http://schemas.microsoft.com/office/powerpoint/2010/main" val="1190671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F54D5A-22CE-462E-86A6-2C32245FC98D}" type="slidenum">
              <a:rPr lang="de-DE" smtClean="0"/>
              <a:pPr/>
              <a:t>24</a:t>
            </a:fld>
            <a:endParaRPr lang="de-DE"/>
          </a:p>
        </p:txBody>
      </p:sp>
    </p:spTree>
    <p:extLst>
      <p:ext uri="{BB962C8B-B14F-4D97-AF65-F5344CB8AC3E}">
        <p14:creationId xmlns:p14="http://schemas.microsoft.com/office/powerpoint/2010/main" val="35422398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lvl1pPr>
          </a:lstStyle>
          <a:p>
            <a:fld id="{5F916509-A705-4F1A-A60F-3071867EABE8}" type="datetime1">
              <a:rPr lang="en-US" smtClean="0"/>
              <a:t>3/26/2018</a:t>
            </a:fld>
            <a:endParaRPr lang="en-US" dirty="0"/>
          </a:p>
        </p:txBody>
      </p:sp>
      <p:sp>
        <p:nvSpPr>
          <p:cNvPr id="5" name="Footer Placeholder 18"/>
          <p:cNvSpPr>
            <a:spLocks noGrp="1"/>
          </p:cNvSpPr>
          <p:nvPr>
            <p:ph type="ftr" sz="quarter" idx="11"/>
          </p:nvPr>
        </p:nvSpPr>
        <p:spPr/>
        <p:txBody>
          <a:bodyPr/>
          <a:lstStyle>
            <a:lvl1pPr>
              <a:defRPr/>
            </a:lvl1pPr>
          </a:lstStyle>
          <a:p>
            <a:endParaRPr lang="en-US" dirty="0"/>
          </a:p>
        </p:txBody>
      </p:sp>
      <p:sp>
        <p:nvSpPr>
          <p:cNvPr id="6" name="Slide Number Placeholder 26"/>
          <p:cNvSpPr>
            <a:spLocks noGrp="1"/>
          </p:cNvSpPr>
          <p:nvPr>
            <p:ph type="sldNum" sz="quarter" idx="12"/>
          </p:nvPr>
        </p:nvSpPr>
        <p:spPr/>
        <p:txBody>
          <a:bodyPr/>
          <a:lstStyle>
            <a:lvl1pPr>
              <a:defRPr>
                <a:solidFill>
                  <a:srgbClr val="D1EAEE"/>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7797011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5AC7C911-F70C-4790-9260-9A7657771849}" type="datetime1">
              <a:rPr lang="en-US" smtClean="0"/>
              <a:t>3/26/2018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24118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82AEA981-3EB6-461B-9121-3BDE9574B520}" type="datetime1">
              <a:rPr lang="en-US" smtClean="0"/>
              <a:t>3/26/2018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72726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42C12119-D508-4D1F-864E-DD9B97C3B737}" type="datetime1">
              <a:rPr lang="en-US" smtClean="0"/>
              <a:t>3/26/2018</a:t>
            </a:fld>
            <a:endParaRPr lang="en-US" dirty="0"/>
          </a:p>
        </p:txBody>
      </p:sp>
      <p:sp>
        <p:nvSpPr>
          <p:cNvPr id="5" name="Footer Placeholder 21"/>
          <p:cNvSpPr>
            <a:spLocks noGrp="1"/>
          </p:cNvSpPr>
          <p:nvPr>
            <p:ph type="ftr" sz="quarter" idx="11"/>
          </p:nvPr>
        </p:nvSpPr>
        <p:spPr/>
        <p:txBody>
          <a:bodyPr/>
          <a:lstStyle>
            <a:lvl1pPr>
              <a:defRPr/>
            </a:lvl1pPr>
          </a:lstStyle>
          <a:p>
            <a:endParaRPr lang="en-US" dirty="0"/>
          </a:p>
        </p:txBody>
      </p:sp>
      <p:sp>
        <p:nvSpPr>
          <p:cNvPr id="6"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60476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CE4A7B9D-F047-4F73-8C7B-B0934AA97657}" type="datetime1">
              <a:rPr lang="en-US" smtClean="0"/>
              <a:t>3/26/2018</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D1EAEE"/>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62924356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fld id="{7448010D-7C3B-403C-B06C-C96F8249AA03}" type="datetime1">
              <a:rPr lang="en-US" smtClean="0"/>
              <a:t>3/26/2018</a:t>
            </a:fld>
            <a:endParaRPr lang="en-US" dirty="0"/>
          </a:p>
        </p:txBody>
      </p:sp>
      <p:sp>
        <p:nvSpPr>
          <p:cNvPr id="6" name="Footer Placeholder 21"/>
          <p:cNvSpPr>
            <a:spLocks noGrp="1"/>
          </p:cNvSpPr>
          <p:nvPr>
            <p:ph type="ftr" sz="quarter" idx="11"/>
          </p:nvPr>
        </p:nvSpPr>
        <p:spPr/>
        <p:txBody>
          <a:bodyPr/>
          <a:lstStyle>
            <a:lvl1pPr>
              <a:defRPr/>
            </a:lvl1pPr>
          </a:lstStyle>
          <a:p>
            <a:endParaRPr lang="en-US" dirty="0"/>
          </a:p>
        </p:txBody>
      </p:sp>
      <p:sp>
        <p:nvSpPr>
          <p:cNvPr id="7"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05536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fld id="{288C1B5D-D7B5-405B-9158-1D1478A4B261}" type="datetime1">
              <a:rPr lang="en-US" smtClean="0"/>
              <a:t>3/26/2018</a:t>
            </a:fld>
            <a:endParaRPr lang="en-US" dirty="0"/>
          </a:p>
        </p:txBody>
      </p:sp>
      <p:sp>
        <p:nvSpPr>
          <p:cNvPr id="8" name="Footer Placeholder 21"/>
          <p:cNvSpPr>
            <a:spLocks noGrp="1"/>
          </p:cNvSpPr>
          <p:nvPr>
            <p:ph type="ftr" sz="quarter" idx="11"/>
          </p:nvPr>
        </p:nvSpPr>
        <p:spPr/>
        <p:txBody>
          <a:bodyPr/>
          <a:lstStyle>
            <a:lvl1pPr>
              <a:defRPr/>
            </a:lvl1pPr>
          </a:lstStyle>
          <a:p>
            <a:endParaRPr lang="en-US" dirty="0"/>
          </a:p>
        </p:txBody>
      </p:sp>
      <p:sp>
        <p:nvSpPr>
          <p:cNvPr id="9"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382621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fld id="{C6A03D77-24C4-49A5-8F06-4344E27F1FB6}" type="datetime1">
              <a:rPr lang="en-US" smtClean="0"/>
              <a:t>3/26/2018</a:t>
            </a:fld>
            <a:endParaRPr lang="en-US" dirty="0"/>
          </a:p>
        </p:txBody>
      </p:sp>
      <p:sp>
        <p:nvSpPr>
          <p:cNvPr id="4" name="Footer Placeholder 21"/>
          <p:cNvSpPr>
            <a:spLocks noGrp="1"/>
          </p:cNvSpPr>
          <p:nvPr>
            <p:ph type="ftr" sz="quarter" idx="11"/>
          </p:nvPr>
        </p:nvSpPr>
        <p:spPr/>
        <p:txBody>
          <a:bodyPr/>
          <a:lstStyle>
            <a:lvl1pPr>
              <a:defRPr/>
            </a:lvl1pPr>
          </a:lstStyle>
          <a:p>
            <a:endParaRPr lang="en-US" dirty="0"/>
          </a:p>
        </p:txBody>
      </p:sp>
      <p:sp>
        <p:nvSpPr>
          <p:cNvPr id="5"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18795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292E25C4-FD46-4122-9CD6-4F22B7F7C38B}" type="datetime1">
              <a:rPr lang="en-US" smtClean="0"/>
              <a:t>3/26/2018</a:t>
            </a:fld>
            <a:endParaRPr lang="en-US" dirty="0"/>
          </a:p>
        </p:txBody>
      </p:sp>
      <p:sp>
        <p:nvSpPr>
          <p:cNvPr id="3" name="Footer Placeholder 21"/>
          <p:cNvSpPr>
            <a:spLocks noGrp="1"/>
          </p:cNvSpPr>
          <p:nvPr>
            <p:ph type="ftr" sz="quarter" idx="11"/>
          </p:nvPr>
        </p:nvSpPr>
        <p:spPr/>
        <p:txBody>
          <a:bodyPr/>
          <a:lstStyle>
            <a:lvl1pPr>
              <a:defRPr/>
            </a:lvl1pPr>
          </a:lstStyle>
          <a:p>
            <a:endParaRPr lang="en-US" dirty="0"/>
          </a:p>
        </p:txBody>
      </p:sp>
      <p:sp>
        <p:nvSpPr>
          <p:cNvPr id="4"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609247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fld id="{02E19BE2-FF7D-4087-A3D0-EA0C34E32D3E}" type="datetime1">
              <a:rPr lang="en-US" smtClean="0"/>
              <a:t>3/26/2018</a:t>
            </a:fld>
            <a:endParaRPr lang="en-US" dirty="0"/>
          </a:p>
        </p:txBody>
      </p:sp>
      <p:sp>
        <p:nvSpPr>
          <p:cNvPr id="6" name="Footer Placeholder 21"/>
          <p:cNvSpPr>
            <a:spLocks noGrp="1"/>
          </p:cNvSpPr>
          <p:nvPr>
            <p:ph type="ftr" sz="quarter" idx="11"/>
          </p:nvPr>
        </p:nvSpPr>
        <p:spPr/>
        <p:txBody>
          <a:bodyPr/>
          <a:lstStyle>
            <a:lvl1pPr>
              <a:defRPr/>
            </a:lvl1pPr>
          </a:lstStyle>
          <a:p>
            <a:endParaRPr lang="en-US" dirty="0"/>
          </a:p>
        </p:txBody>
      </p:sp>
      <p:sp>
        <p:nvSpPr>
          <p:cNvPr id="7" name="Slide Number Placeholder 17"/>
          <p:cNvSpPr>
            <a:spLocks noGrp="1"/>
          </p:cNvSpPr>
          <p:nvPr>
            <p:ph type="sldNum" sz="quarter" idx="12"/>
          </p:nvPr>
        </p:nvSpPr>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02247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fld id="{15D478E0-2558-4741-BCEF-6EA5ADF63C17}" type="datetime1">
              <a:rPr lang="en-US" smtClean="0"/>
              <a:t>3/26/2018</a:t>
            </a:fld>
            <a:endParaRPr lang="en-US" dirty="0"/>
          </a:p>
        </p:txBody>
      </p:sp>
      <p:sp>
        <p:nvSpPr>
          <p:cNvPr id="10" name="Footer Placeholder 5"/>
          <p:cNvSpPr>
            <a:spLocks noGrp="1"/>
          </p:cNvSpPr>
          <p:nvPr>
            <p:ph type="ftr" sz="quarter" idx="11"/>
          </p:nvPr>
        </p:nvSpPr>
        <p:spPr/>
        <p:txBody>
          <a:bodyPr/>
          <a:lstStyle>
            <a:lvl1pPr>
              <a:defRPr/>
            </a:lvl1pPr>
          </a:lstStyle>
          <a:p>
            <a:endParaRPr lang="en-US" dirty="0"/>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23561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fld id="{A829E8FF-A2A7-4799-9423-56FD340470E4}" type="datetime1">
              <a:rPr lang="en-US" smtClean="0"/>
              <a:t>3/26/2018</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Arial" charset="0"/>
                <a:cs typeface="Arial" charset="0"/>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defRPr>
            </a:lvl1pPr>
          </a:lstStyle>
          <a:p>
            <a:fld id="{B6F15528-21DE-4FAA-801E-634DDDAF4B2B}" type="slidenum">
              <a:rPr lang="en-US" smtClean="0"/>
              <a:pPr/>
              <a:t>‹#›</a:t>
            </a:fld>
            <a:endParaRPr lang="en-US" dirty="0"/>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hangingPunct="1">
                <a:defRPr/>
              </a:pPr>
              <a:endParaRPr lang="en-US">
                <a:latin typeface="Arial" charset="0"/>
                <a:cs typeface="Arial" charset="0"/>
              </a:endParaRPr>
            </a:p>
          </p:txBody>
        </p:sp>
      </p:grpSp>
    </p:spTree>
    <p:extLst>
      <p:ext uri="{BB962C8B-B14F-4D97-AF65-F5344CB8AC3E}">
        <p14:creationId xmlns:p14="http://schemas.microsoft.com/office/powerpoint/2010/main" val="262596223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rtl="0" eaLnBrk="1" fontAlgn="base" hangingPunct="1">
        <a:spcBef>
          <a:spcPct val="0"/>
        </a:spcBef>
        <a:spcAft>
          <a:spcPct val="0"/>
        </a:spcAft>
        <a:defRPr sz="5000" kern="1200">
          <a:solidFill>
            <a:schemeClr val="tx2"/>
          </a:solidFill>
          <a:latin typeface="+mj-lt"/>
          <a:ea typeface="+mj-ea"/>
          <a:cs typeface="+mj-cs"/>
        </a:defRPr>
      </a:lvl1pPr>
      <a:lvl2pPr algn="l" rtl="0" eaLnBrk="1" fontAlgn="base" hangingPunct="1">
        <a:spcBef>
          <a:spcPct val="0"/>
        </a:spcBef>
        <a:spcAft>
          <a:spcPct val="0"/>
        </a:spcAft>
        <a:defRPr sz="5000">
          <a:solidFill>
            <a:schemeClr val="tx2"/>
          </a:solidFill>
          <a:latin typeface="Calibri" pitchFamily="34" charset="0"/>
        </a:defRPr>
      </a:lvl2pPr>
      <a:lvl3pPr algn="l" rtl="0" eaLnBrk="1" fontAlgn="base" hangingPunct="1">
        <a:spcBef>
          <a:spcPct val="0"/>
        </a:spcBef>
        <a:spcAft>
          <a:spcPct val="0"/>
        </a:spcAft>
        <a:defRPr sz="5000">
          <a:solidFill>
            <a:schemeClr val="tx2"/>
          </a:solidFill>
          <a:latin typeface="Calibri" pitchFamily="34" charset="0"/>
        </a:defRPr>
      </a:lvl3pPr>
      <a:lvl4pPr algn="l" rtl="0" eaLnBrk="1" fontAlgn="base" hangingPunct="1">
        <a:spcBef>
          <a:spcPct val="0"/>
        </a:spcBef>
        <a:spcAft>
          <a:spcPct val="0"/>
        </a:spcAft>
        <a:defRPr sz="5000">
          <a:solidFill>
            <a:schemeClr val="tx2"/>
          </a:solidFill>
          <a:latin typeface="Calibri" pitchFamily="34" charset="0"/>
        </a:defRPr>
      </a:lvl4pPr>
      <a:lvl5pPr algn="l" rtl="0" eaLnBrk="1" fontAlgn="base" hangingPunct="1">
        <a:spcBef>
          <a:spcPct val="0"/>
        </a:spcBef>
        <a:spcAft>
          <a:spcPct val="0"/>
        </a:spcAft>
        <a:defRPr sz="5000">
          <a:solidFill>
            <a:schemeClr val="tx2"/>
          </a:solidFill>
          <a:latin typeface="Calibri" pitchFamily="34" charset="0"/>
        </a:defRPr>
      </a:lvl5pPr>
      <a:lvl6pPr marL="457200" algn="l" rtl="0" eaLnBrk="1" fontAlgn="base" hangingPunct="1">
        <a:spcBef>
          <a:spcPct val="0"/>
        </a:spcBef>
        <a:spcAft>
          <a:spcPct val="0"/>
        </a:spcAft>
        <a:defRPr sz="5000">
          <a:solidFill>
            <a:schemeClr val="tx2"/>
          </a:solidFill>
          <a:latin typeface="Calibri" pitchFamily="34" charset="0"/>
        </a:defRPr>
      </a:lvl6pPr>
      <a:lvl7pPr marL="914400" algn="l" rtl="0" eaLnBrk="1" fontAlgn="base" hangingPunct="1">
        <a:spcBef>
          <a:spcPct val="0"/>
        </a:spcBef>
        <a:spcAft>
          <a:spcPct val="0"/>
        </a:spcAft>
        <a:defRPr sz="5000">
          <a:solidFill>
            <a:schemeClr val="tx2"/>
          </a:solidFill>
          <a:latin typeface="Calibri" pitchFamily="34" charset="0"/>
        </a:defRPr>
      </a:lvl7pPr>
      <a:lvl8pPr marL="1371600" algn="l" rtl="0" eaLnBrk="1" fontAlgn="base" hangingPunct="1">
        <a:spcBef>
          <a:spcPct val="0"/>
        </a:spcBef>
        <a:spcAft>
          <a:spcPct val="0"/>
        </a:spcAft>
        <a:defRPr sz="5000">
          <a:solidFill>
            <a:schemeClr val="tx2"/>
          </a:solidFill>
          <a:latin typeface="Calibri" pitchFamily="34" charset="0"/>
        </a:defRPr>
      </a:lvl8pPr>
      <a:lvl9pPr marL="1828800" algn="l" rtl="0" eaLnBrk="1" fontAlgn="base" hangingPunct="1">
        <a:spcBef>
          <a:spcPct val="0"/>
        </a:spcBef>
        <a:spcAft>
          <a:spcPct val="0"/>
        </a:spcAft>
        <a:defRPr sz="5000">
          <a:solidFill>
            <a:schemeClr val="tx2"/>
          </a:solidFill>
          <a:latin typeface="Calibri" pitchFamily="34" charset="0"/>
        </a:defRPr>
      </a:lvl9pPr>
    </p:titleStyle>
    <p:bodyStyle>
      <a:lvl1pPr marL="273050" indent="-273050" algn="l" rtl="0" eaLnBrk="1" fontAlgn="base" hangingPunct="1">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1" fontAlgn="base" hangingPunct="1">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1" fontAlgn="base" hangingPunct="1">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1" fontAlgn="base" hangingPunct="1">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1" fontAlgn="base" hangingPunct="1">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gif"/></Relationships>
</file>

<file path=ppt/slides/_rels/slide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6.jpeg"/><Relationship Id="rId11" Type="http://schemas.openxmlformats.org/officeDocument/2006/relationships/image" Target="../media/image61.gif"/><Relationship Id="rId5" Type="http://schemas.openxmlformats.org/officeDocument/2006/relationships/image" Target="../media/image55.png"/><Relationship Id="rId10" Type="http://schemas.openxmlformats.org/officeDocument/2006/relationships/image" Target="../media/image60.jpeg"/><Relationship Id="rId4" Type="http://schemas.openxmlformats.org/officeDocument/2006/relationships/image" Target="../media/image5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forbasin.forestry.ubc.ca/CDFCP_prioritiza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hyperlink" Target="https://github.com/prioritizr/prioritiz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2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jpeg"/><Relationship Id="rId4"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www.richard-schuster.com/IL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19.jpe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36.xml.rels><?xml version="1.0" encoding="UTF-8" standalone="yes"?>
<Relationships xmlns="http://schemas.openxmlformats.org/package/2006/relationships"><Relationship Id="rId2" Type="http://schemas.openxmlformats.org/officeDocument/2006/relationships/hyperlink" Target="http://www.richard-schuster.com/IL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upload.wikimedia.org/wikipedia/commons/3/3e/Western_Bluebird_-_male.jpg" TargetMode="External"/><Relationship Id="rId7" Type="http://schemas.openxmlformats.org/officeDocument/2006/relationships/image" Target="../media/image36.jpe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hyperlink" Target="http://images.google.ca/imgres?imgurl=http://fishandgame.idaho.gov/ifwis/ibt/userfiles/image/photos/800/lewis's-woodpecker--tom-munson.jpg&amp;imgrefurl=http://fishandgame.idaho.gov/ifwis/ibt/site.aspx?id%3DN54&amp;usg=__axq8BDU86a3zBE4xlL0O4XhcAiM=&amp;h=961&amp;w=800&amp;sz=150&amp;hl=en&amp;start=8&amp;itbs=1&amp;tbnid=wadT-F_vzL4ADM:&amp;tbnh=148&amp;tbnw=123&amp;prev=/images?q%3Dlewis%2Bwoodpecker%26hl%3Den%26gbv%3D2%26tbs%3Disch:1" TargetMode="External"/><Relationship Id="rId5" Type="http://schemas.openxmlformats.org/officeDocument/2006/relationships/image" Target="../media/image35.jpeg"/><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90512"/>
            <a:ext cx="8534400" cy="1470025"/>
          </a:xfrm>
        </p:spPr>
        <p:txBody>
          <a:bodyPr>
            <a:noAutofit/>
          </a:bodyPr>
          <a:lstStyle/>
          <a:p>
            <a:pPr algn="ctr"/>
            <a:r>
              <a:rPr lang="en-US" altLang="en-US" sz="3600" dirty="0">
                <a:solidFill>
                  <a:schemeClr val="tx1"/>
                </a:solidFill>
                <a:latin typeface="Times New Roman" panose="02020603050405020304" pitchFamily="18" charset="0"/>
                <a:cs typeface="Times New Roman" panose="02020603050405020304" pitchFamily="18" charset="0"/>
              </a:rPr>
              <a:t>Conservation Prioritization: Introduction to the Coastal Douglas-fir</a:t>
            </a:r>
            <a:endParaRPr lang="de-DE" sz="3600" b="1" dirty="0">
              <a:solidFill>
                <a:schemeClr val="tx1"/>
              </a:solidFill>
            </a:endParaRPr>
          </a:p>
        </p:txBody>
      </p:sp>
      <p:pic>
        <p:nvPicPr>
          <p:cNvPr id="5" name="Picture 4" descr="CDF_map.jpg"/>
          <p:cNvPicPr>
            <a:picLocks noChangeAspect="1"/>
          </p:cNvPicPr>
          <p:nvPr/>
        </p:nvPicPr>
        <p:blipFill>
          <a:blip r:embed="rId3" cstate="print"/>
          <a:stretch>
            <a:fillRect/>
          </a:stretch>
        </p:blipFill>
        <p:spPr>
          <a:xfrm>
            <a:off x="4198551" y="3982757"/>
            <a:ext cx="2116282" cy="2738718"/>
          </a:xfrm>
          <a:prstGeom prst="rect">
            <a:avLst/>
          </a:prstGeom>
        </p:spPr>
      </p:pic>
      <p:pic>
        <p:nvPicPr>
          <p:cNvPr id="7" name="Picture 6" descr="TEM.jpg"/>
          <p:cNvPicPr>
            <a:picLocks noChangeAspect="1"/>
          </p:cNvPicPr>
          <p:nvPr/>
        </p:nvPicPr>
        <p:blipFill>
          <a:blip r:embed="rId4" cstate="print"/>
          <a:stretch>
            <a:fillRect/>
          </a:stretch>
        </p:blipFill>
        <p:spPr>
          <a:xfrm>
            <a:off x="304800" y="3886200"/>
            <a:ext cx="2067791" cy="2675965"/>
          </a:xfrm>
          <a:prstGeom prst="rect">
            <a:avLst/>
          </a:prstGeom>
          <a:ln>
            <a:solidFill>
              <a:schemeClr val="bg1"/>
            </a:solidFill>
          </a:ln>
        </p:spPr>
      </p:pic>
      <p:pic>
        <p:nvPicPr>
          <p:cNvPr id="8" name="Picture 7" descr="brown_creeper_1.jpg"/>
          <p:cNvPicPr>
            <a:picLocks noChangeAspect="1"/>
          </p:cNvPicPr>
          <p:nvPr/>
        </p:nvPicPr>
        <p:blipFill>
          <a:blip r:embed="rId5" cstate="print"/>
          <a:stretch>
            <a:fillRect/>
          </a:stretch>
        </p:blipFill>
        <p:spPr>
          <a:xfrm>
            <a:off x="2438400" y="4038600"/>
            <a:ext cx="1662546" cy="2438400"/>
          </a:xfrm>
          <a:prstGeom prst="rect">
            <a:avLst/>
          </a:prstGeom>
          <a:ln>
            <a:solidFill>
              <a:schemeClr val="accent1"/>
            </a:solidFill>
          </a:ln>
        </p:spPr>
      </p:pic>
      <p:pic>
        <p:nvPicPr>
          <p:cNvPr id="9" name="Picture 8" descr="red_breasted_nuthatch_jan_10_11_2076_lr.jpg"/>
          <p:cNvPicPr>
            <a:picLocks noChangeAspect="1"/>
          </p:cNvPicPr>
          <p:nvPr/>
        </p:nvPicPr>
        <p:blipFill>
          <a:blip r:embed="rId6" cstate="print"/>
          <a:stretch>
            <a:fillRect/>
          </a:stretch>
        </p:blipFill>
        <p:spPr>
          <a:xfrm>
            <a:off x="6324600" y="4038600"/>
            <a:ext cx="2667000" cy="2201079"/>
          </a:xfrm>
          <a:prstGeom prst="rect">
            <a:avLst/>
          </a:prstGeom>
        </p:spPr>
      </p:pic>
      <p:pic>
        <p:nvPicPr>
          <p:cNvPr id="10" name="Picture 18" descr="P1020815"/>
          <p:cNvPicPr>
            <a:picLocks noChangeAspect="1" noChangeArrowheads="1"/>
          </p:cNvPicPr>
          <p:nvPr/>
        </p:nvPicPr>
        <p:blipFill>
          <a:blip r:embed="rId7" cstate="print"/>
          <a:srcRect/>
          <a:stretch>
            <a:fillRect/>
          </a:stretch>
        </p:blipFill>
        <p:spPr bwMode="auto">
          <a:xfrm>
            <a:off x="6172200" y="1828800"/>
            <a:ext cx="2763979" cy="2073275"/>
          </a:xfrm>
          <a:prstGeom prst="rect">
            <a:avLst/>
          </a:prstGeom>
          <a:noFill/>
          <a:ln w="9525">
            <a:solidFill>
              <a:schemeClr val="accent1"/>
            </a:solidFill>
            <a:miter lim="800000"/>
            <a:headEnd/>
            <a:tailEnd/>
          </a:ln>
        </p:spPr>
      </p:pic>
      <p:sp>
        <p:nvSpPr>
          <p:cNvPr id="12" name="Text Box 20"/>
          <p:cNvSpPr txBox="1">
            <a:spLocks noChangeArrowheads="1"/>
          </p:cNvSpPr>
          <p:nvPr/>
        </p:nvSpPr>
        <p:spPr bwMode="auto">
          <a:xfrm>
            <a:off x="203831" y="1857768"/>
            <a:ext cx="4194048" cy="1600438"/>
          </a:xfrm>
          <a:prstGeom prst="rect">
            <a:avLst/>
          </a:prstGeom>
          <a:noFill/>
          <a:ln w="9525">
            <a:noFill/>
            <a:miter lim="800000"/>
            <a:headEnd/>
            <a:tailEnd/>
          </a:ln>
        </p:spPr>
        <p:txBody>
          <a:bodyPr wrap="square">
            <a:spAutoFit/>
          </a:bodyPr>
          <a:lstStyle/>
          <a:p>
            <a:pPr algn="ctr"/>
            <a:r>
              <a:rPr lang="en-US" sz="2400" b="1" dirty="0">
                <a:latin typeface="+mj-lt"/>
                <a:cs typeface="Times New Roman" pitchFamily="18" charset="0"/>
              </a:rPr>
              <a:t>Richard Schuster</a:t>
            </a:r>
          </a:p>
          <a:p>
            <a:pPr algn="ctr"/>
            <a:r>
              <a:rPr lang="en-CA" altLang="en-US" dirty="0">
                <a:cs typeface="Times New Roman" pitchFamily="18" charset="0"/>
              </a:rPr>
              <a:t>Liber </a:t>
            </a:r>
            <a:r>
              <a:rPr lang="en-CA" altLang="en-US" dirty="0" err="1">
                <a:cs typeface="Times New Roman" pitchFamily="18" charset="0"/>
              </a:rPr>
              <a:t>Ero</a:t>
            </a:r>
            <a:r>
              <a:rPr lang="en-CA" altLang="en-US" dirty="0">
                <a:cs typeface="Times New Roman" pitchFamily="18" charset="0"/>
              </a:rPr>
              <a:t> Fellow, </a:t>
            </a:r>
            <a:r>
              <a:rPr lang="en-US" altLang="en-US" dirty="0">
                <a:cs typeface="Times New Roman" pitchFamily="18" charset="0"/>
              </a:rPr>
              <a:t>Carleton University</a:t>
            </a:r>
          </a:p>
          <a:p>
            <a:pPr algn="ctr"/>
            <a:r>
              <a:rPr lang="en-US" altLang="en-US" dirty="0">
                <a:cs typeface="Times New Roman" pitchFamily="18" charset="0"/>
              </a:rPr>
              <a:t>Adjunct Prof, Ecosystem Science and Management Program, UNBC</a:t>
            </a:r>
          </a:p>
          <a:p>
            <a:pPr algn="ctr"/>
            <a:endParaRPr lang="en-US" sz="2000" b="1" dirty="0">
              <a:latin typeface="+mj-lt"/>
              <a:cs typeface="Times New Roman" pitchFamily="18" charset="0"/>
            </a:endParaRP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9064" y="3079095"/>
            <a:ext cx="2270861" cy="851809"/>
          </a:xfrm>
          <a:prstGeom prst="rect">
            <a:avLst/>
          </a:prstGeom>
          <a:ln>
            <a:solidFill>
              <a:schemeClr val="bg1"/>
            </a:solidFill>
          </a:ln>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074" y="3323267"/>
            <a:ext cx="3425477" cy="593749"/>
          </a:xfrm>
          <a:prstGeom prst="rect">
            <a:avLst/>
          </a:prstGeom>
          <a:ln>
            <a:solidFill>
              <a:schemeClr val="bg1"/>
            </a:solidFill>
          </a:ln>
        </p:spPr>
      </p:pic>
    </p:spTree>
    <p:extLst>
      <p:ext uri="{BB962C8B-B14F-4D97-AF65-F5344CB8AC3E}">
        <p14:creationId xmlns:p14="http://schemas.microsoft.com/office/powerpoint/2010/main" val="2704380540"/>
      </p:ext>
    </p:extLst>
  </p:cSld>
  <p:clrMapOvr>
    <a:masterClrMapping/>
  </p:clrMapOvr>
  <mc:AlternateContent xmlns:mc="http://schemas.openxmlformats.org/markup-compatibility/2006" xmlns:p14="http://schemas.microsoft.com/office/powerpoint/2010/main">
    <mc:Choice Requires="p14">
      <p:transition spd="slow" p14:dur="2000" advTm="5850"/>
    </mc:Choice>
    <mc:Fallback xmlns="">
      <p:transition spd="slow" advTm="585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4498" name="Picture 2" descr="Sidney (high)">
            <a:extLst>
              <a:ext uri="{FF2B5EF4-FFF2-40B4-BE49-F238E27FC236}">
                <a16:creationId xmlns:a16="http://schemas.microsoft.com/office/drawing/2014/main" id="{1A9B6D39-5DDE-4E04-941A-3542D1CCF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2532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6546" name="Picture 2" descr="Exclosure Sidney">
            <a:extLst>
              <a:ext uri="{FF2B5EF4-FFF2-40B4-BE49-F238E27FC236}">
                <a16:creationId xmlns:a16="http://schemas.microsoft.com/office/drawing/2014/main" id="{1C42BB9D-61B6-4B59-B0AD-781455D7FC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7324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9712"/>
            <a:ext cx="8229600" cy="1143000"/>
          </a:xfrm>
        </p:spPr>
        <p:txBody>
          <a:bodyPr>
            <a:normAutofit fontScale="90000"/>
          </a:bodyPr>
          <a:lstStyle/>
          <a:p>
            <a:r>
              <a:rPr lang="en-CA" b="1" dirty="0"/>
              <a:t>Conservation prioritization in the CDFCP area</a:t>
            </a:r>
          </a:p>
        </p:txBody>
      </p:sp>
      <p:sp>
        <p:nvSpPr>
          <p:cNvPr id="3" name="Content Placeholder 2"/>
          <p:cNvSpPr>
            <a:spLocks noGrp="1"/>
          </p:cNvSpPr>
          <p:nvPr>
            <p:ph idx="1"/>
          </p:nvPr>
        </p:nvSpPr>
        <p:spPr>
          <a:xfrm>
            <a:off x="621101" y="3094513"/>
            <a:ext cx="7832785" cy="3230088"/>
          </a:xfrm>
        </p:spPr>
        <p:txBody>
          <a:bodyPr/>
          <a:lstStyle/>
          <a:p>
            <a:r>
              <a:rPr lang="en-CA" dirty="0"/>
              <a:t>Decision support tools: </a:t>
            </a:r>
            <a:r>
              <a:rPr lang="en-CA" b="1" dirty="0" err="1">
                <a:solidFill>
                  <a:srgbClr val="FF0000"/>
                </a:solidFill>
              </a:rPr>
              <a:t>Marxan</a:t>
            </a:r>
            <a:endParaRPr lang="en-CA" b="1" dirty="0">
              <a:solidFill>
                <a:srgbClr val="FF0000"/>
              </a:solidFill>
            </a:endParaRPr>
          </a:p>
          <a:p>
            <a:pPr lvl="1"/>
            <a:r>
              <a:rPr lang="en-CA" b="1" dirty="0"/>
              <a:t>Planning units</a:t>
            </a:r>
            <a:r>
              <a:rPr lang="en-CA" dirty="0"/>
              <a:t> (e.g. properties, watersheds, hexagons, …)</a:t>
            </a:r>
          </a:p>
          <a:p>
            <a:pPr lvl="1"/>
            <a:r>
              <a:rPr lang="en-CA" b="1" dirty="0"/>
              <a:t>Species or Feature targets </a:t>
            </a:r>
            <a:r>
              <a:rPr lang="en-CA" dirty="0"/>
              <a:t>(e.g. protect 20% old forest, …)</a:t>
            </a:r>
          </a:p>
          <a:p>
            <a:pPr lvl="1"/>
            <a:r>
              <a:rPr lang="en-CA" dirty="0"/>
              <a:t>Create </a:t>
            </a:r>
            <a:r>
              <a:rPr lang="en-CA" b="1" dirty="0"/>
              <a:t>compact reserve systems </a:t>
            </a:r>
            <a:r>
              <a:rPr lang="en-CA" dirty="0"/>
              <a:t>to reduce e.g. edge effects</a:t>
            </a:r>
          </a:p>
          <a:p>
            <a:pPr lvl="1"/>
            <a:endParaRPr lang="en-CA" dirty="0"/>
          </a:p>
        </p:txBody>
      </p:sp>
    </p:spTree>
    <p:extLst>
      <p:ext uri="{BB962C8B-B14F-4D97-AF65-F5344CB8AC3E}">
        <p14:creationId xmlns:p14="http://schemas.microsoft.com/office/powerpoint/2010/main" val="155133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Why </a:t>
            </a:r>
            <a:r>
              <a:rPr lang="en-CA" b="1" dirty="0" err="1"/>
              <a:t>Marxan</a:t>
            </a:r>
            <a:r>
              <a:rPr lang="en-CA" b="1" dirty="0"/>
              <a:t>?</a:t>
            </a:r>
          </a:p>
        </p:txBody>
      </p:sp>
      <p:sp>
        <p:nvSpPr>
          <p:cNvPr id="3" name="Content Placeholder 2"/>
          <p:cNvSpPr>
            <a:spLocks noGrp="1"/>
          </p:cNvSpPr>
          <p:nvPr>
            <p:ph idx="1"/>
          </p:nvPr>
        </p:nvSpPr>
        <p:spPr>
          <a:xfrm>
            <a:off x="457200" y="1902357"/>
            <a:ext cx="8229600" cy="4525963"/>
          </a:xfrm>
        </p:spPr>
        <p:txBody>
          <a:bodyPr>
            <a:normAutofit/>
          </a:bodyPr>
          <a:lstStyle/>
          <a:p>
            <a:r>
              <a:rPr lang="en-CA" dirty="0"/>
              <a:t>Aids systematic conservation planning</a:t>
            </a:r>
          </a:p>
          <a:p>
            <a:r>
              <a:rPr lang="en-CA" dirty="0"/>
              <a:t>Near optimal spatial reserve systems</a:t>
            </a:r>
          </a:p>
          <a:p>
            <a:r>
              <a:rPr lang="en-CA" dirty="0"/>
              <a:t>Most widely used worldwide</a:t>
            </a:r>
            <a:endParaRPr lang="en-US" dirty="0"/>
          </a:p>
          <a:p>
            <a:r>
              <a:rPr lang="en-US" dirty="0"/>
              <a:t>Transparent, inclusive and defensible decision making process</a:t>
            </a:r>
          </a:p>
          <a:p>
            <a:endParaRPr lang="en-US" dirty="0"/>
          </a:p>
          <a:p>
            <a:endParaRPr lang="en-US" dirty="0"/>
          </a:p>
          <a:p>
            <a:pPr marL="0" indent="0">
              <a:buNone/>
            </a:pPr>
            <a:r>
              <a:rPr lang="en-US" dirty="0"/>
              <a:t> </a:t>
            </a:r>
          </a:p>
        </p:txBody>
      </p:sp>
      <p:grpSp>
        <p:nvGrpSpPr>
          <p:cNvPr id="5" name="Group 4"/>
          <p:cNvGrpSpPr/>
          <p:nvPr/>
        </p:nvGrpSpPr>
        <p:grpSpPr>
          <a:xfrm>
            <a:off x="2440700" y="4146485"/>
            <a:ext cx="4262600" cy="2170590"/>
            <a:chOff x="3783953" y="3484449"/>
            <a:chExt cx="4847778" cy="2513317"/>
          </a:xfrm>
          <a:noFill/>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83953" y="3484449"/>
              <a:ext cx="4847778" cy="2508198"/>
            </a:xfrm>
            <a:prstGeom prst="rect">
              <a:avLst/>
            </a:prstGeom>
            <a:grpFill/>
            <a:ln w="9525">
              <a:solidFill>
                <a:schemeClr val="tx1"/>
              </a:solidFill>
              <a:miter lim="800000"/>
              <a:headEnd/>
              <a:tailEnd/>
            </a:ln>
            <a:extLst/>
          </p:spPr>
        </p:pic>
        <p:sp>
          <p:nvSpPr>
            <p:cNvPr id="4" name="TextBox 3"/>
            <p:cNvSpPr txBox="1"/>
            <p:nvPr/>
          </p:nvSpPr>
          <p:spPr>
            <a:xfrm>
              <a:off x="7910004" y="5628434"/>
              <a:ext cx="652743" cy="369332"/>
            </a:xfrm>
            <a:prstGeom prst="rect">
              <a:avLst/>
            </a:prstGeom>
            <a:grpFill/>
            <a:ln>
              <a:solidFill>
                <a:schemeClr val="tx1"/>
              </a:solidFill>
            </a:ln>
          </p:spPr>
          <p:txBody>
            <a:bodyPr wrap="none" rtlCol="0">
              <a:spAutoFit/>
            </a:bodyPr>
            <a:lstStyle/>
            <a:p>
              <a:r>
                <a:rPr lang="en-CA" dirty="0"/>
                <a:t>2009</a:t>
              </a:r>
            </a:p>
          </p:txBody>
        </p:sp>
      </p:grpSp>
    </p:spTree>
    <p:extLst>
      <p:ext uri="{BB962C8B-B14F-4D97-AF65-F5344CB8AC3E}">
        <p14:creationId xmlns:p14="http://schemas.microsoft.com/office/powerpoint/2010/main" val="3791726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t>What can </a:t>
            </a:r>
            <a:r>
              <a:rPr lang="en-CA" b="1" dirty="0" err="1"/>
              <a:t>Marxan</a:t>
            </a:r>
            <a:r>
              <a:rPr lang="en-CA" b="1" dirty="0"/>
              <a:t> do?</a:t>
            </a:r>
          </a:p>
        </p:txBody>
      </p:sp>
      <p:sp>
        <p:nvSpPr>
          <p:cNvPr id="3" name="Content Placeholder 2"/>
          <p:cNvSpPr>
            <a:spLocks noGrp="1"/>
          </p:cNvSpPr>
          <p:nvPr>
            <p:ph idx="1"/>
          </p:nvPr>
        </p:nvSpPr>
        <p:spPr>
          <a:xfrm>
            <a:off x="457200" y="2146829"/>
            <a:ext cx="8229600" cy="4389437"/>
          </a:xfrm>
        </p:spPr>
        <p:txBody>
          <a:bodyPr>
            <a:normAutofit fontScale="92500" lnSpcReduction="20000"/>
          </a:bodyPr>
          <a:lstStyle/>
          <a:p>
            <a:r>
              <a:rPr lang="en-CA" dirty="0"/>
              <a:t>Identify areas that meet targets for a range of input features for minimal cost</a:t>
            </a:r>
          </a:p>
          <a:p>
            <a:r>
              <a:rPr lang="en-CA" dirty="0"/>
              <a:t>Uses concept of complementarity </a:t>
            </a:r>
            <a:br>
              <a:rPr lang="en-CA" dirty="0"/>
            </a:br>
            <a:r>
              <a:rPr lang="en-CA" sz="2200" i="1" dirty="0"/>
              <a:t>(Select new conservation areas so that each one complements the others in the biodiversity features they contain)</a:t>
            </a:r>
          </a:p>
          <a:p>
            <a:r>
              <a:rPr lang="en-CA" dirty="0"/>
              <a:t>Can maximise compactness</a:t>
            </a:r>
          </a:p>
          <a:p>
            <a:r>
              <a:rPr lang="en-CA" dirty="0"/>
              <a:t>Can include data on ecological processes, threats, and condition</a:t>
            </a:r>
          </a:p>
          <a:p>
            <a:pPr marL="0" indent="0" algn="ctr">
              <a:buNone/>
            </a:pPr>
            <a:br>
              <a:rPr lang="en-CA" sz="3900" b="1" dirty="0">
                <a:solidFill>
                  <a:srgbClr val="FF0000"/>
                </a:solidFill>
              </a:rPr>
            </a:br>
            <a:r>
              <a:rPr lang="en-CA" sz="3900" b="1" dirty="0">
                <a:solidFill>
                  <a:srgbClr val="FF0000"/>
                </a:solidFill>
              </a:rPr>
              <a:t>Decision-support, not a decision-maker</a:t>
            </a:r>
          </a:p>
        </p:txBody>
      </p:sp>
    </p:spTree>
    <p:extLst>
      <p:ext uri="{BB962C8B-B14F-4D97-AF65-F5344CB8AC3E}">
        <p14:creationId xmlns:p14="http://schemas.microsoft.com/office/powerpoint/2010/main" val="179236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1183"/>
            <a:ext cx="8229600" cy="1143000"/>
          </a:xfrm>
        </p:spPr>
        <p:txBody>
          <a:bodyPr>
            <a:normAutofit fontScale="90000"/>
          </a:bodyPr>
          <a:lstStyle/>
          <a:p>
            <a:r>
              <a:rPr lang="en-CA" b="1" dirty="0"/>
              <a:t>What problem does </a:t>
            </a:r>
            <a:r>
              <a:rPr lang="en-CA" b="1" dirty="0" err="1"/>
              <a:t>Marxan</a:t>
            </a:r>
            <a:r>
              <a:rPr lang="en-CA" b="1" dirty="0"/>
              <a:t> solve?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2232215"/>
                <a:ext cx="8229600" cy="4525963"/>
              </a:xfrm>
            </p:spPr>
            <p:txBody>
              <a:bodyPr>
                <a:normAutofit fontScale="62500" lnSpcReduction="20000"/>
              </a:bodyPr>
              <a:lstStyle/>
              <a:p>
                <a:pPr marL="0" indent="0" algn="ctr">
                  <a:buNone/>
                </a:pPr>
                <a:r>
                  <a:rPr lang="en-US" sz="5100" b="1" dirty="0"/>
                  <a:t>Score of the configuration being tested</a:t>
                </a:r>
                <a:r>
                  <a:rPr lang="en-US" sz="5100" dirty="0"/>
                  <a:t> = </a:t>
                </a:r>
              </a:p>
              <a:p>
                <a:pPr marL="0" indent="0">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sz="4000" b="1" i="1">
                          <a:latin typeface="Cambria Math"/>
                        </a:rPr>
                        <m:t>𝑪𝒐𝒔𝒕</m:t>
                      </m:r>
                    </m:oMath>
                  </m:oMathPara>
                </a14:m>
                <a:endParaRPr lang="en-CA" sz="4000" b="1" dirty="0">
                  <a:latin typeface="+mj-lt"/>
                </a:endParaRPr>
              </a:p>
              <a:p>
                <a:pPr marL="0" indent="0" algn="ctr">
                  <a:buNone/>
                </a:pPr>
                <a:r>
                  <a:rPr lang="en-US" sz="4000" b="1" dirty="0">
                    <a:latin typeface="+mj-lt"/>
                  </a:rPr>
                  <a:t>+</a:t>
                </a:r>
                <a:br>
                  <a:rPr lang="en-US" sz="4000" b="1" dirty="0">
                    <a:latin typeface="+mj-lt"/>
                  </a:rPr>
                </a:br>
                <a:r>
                  <a:rPr lang="en-US" sz="4000" b="1" dirty="0">
                    <a:latin typeface="+mj-lt"/>
                  </a:rPr>
                  <a:t> </a:t>
                </a:r>
                <a14:m>
                  <m:oMath xmlns:m="http://schemas.openxmlformats.org/officeDocument/2006/math">
                    <m:r>
                      <a:rPr lang="en-CA" sz="4000" b="1" i="1" smtClean="0">
                        <a:latin typeface="Cambria Math"/>
                      </a:rPr>
                      <m:t>𝑩𝒐𝒖𝒏𝒅𝒂𝒓𝒚</m:t>
                    </m:r>
                    <m:r>
                      <a:rPr lang="en-CA" sz="4000" b="1" i="1" smtClean="0">
                        <a:latin typeface="Cambria Math"/>
                      </a:rPr>
                      <m:t> </m:t>
                    </m:r>
                    <m:r>
                      <a:rPr lang="en-CA" sz="4000" b="1" i="1" smtClean="0">
                        <a:latin typeface="Cambria Math"/>
                      </a:rPr>
                      <m:t>𝑳𝒆𝒏𝒈𝒕𝒉</m:t>
                    </m:r>
                    <m:r>
                      <a:rPr lang="en-US" sz="4000" b="1" i="1">
                        <a:latin typeface="Cambria Math"/>
                      </a:rPr>
                      <m:t> </m:t>
                    </m:r>
                    <m:r>
                      <a:rPr lang="en-US" sz="4000" b="1" i="1">
                        <a:latin typeface="Cambria Math"/>
                      </a:rPr>
                      <m:t>𝑴𝒐𝒅𝒊𝒇𝒊𝒆𝒓</m:t>
                    </m:r>
                    <m:r>
                      <a:rPr lang="en-US" sz="4000" b="1" i="1">
                        <a:latin typeface="Cambria Math"/>
                      </a:rPr>
                      <m:t>×</m:t>
                    </m:r>
                    <m:r>
                      <a:rPr lang="en-US" sz="4000" b="1" i="1">
                        <a:latin typeface="Cambria Math"/>
                      </a:rPr>
                      <m:t>𝑩𝒐𝒖𝒏𝒅𝒂𝒓𝒚</m:t>
                    </m:r>
                    <m:r>
                      <a:rPr lang="en-US" sz="4000" b="1" i="1">
                        <a:latin typeface="Cambria Math"/>
                      </a:rPr>
                      <m:t> </m:t>
                    </m:r>
                    <m:r>
                      <a:rPr lang="en-CA" sz="4000" b="1" i="1" smtClean="0">
                        <a:latin typeface="Cambria Math"/>
                      </a:rPr>
                      <m:t>𝑪𝒐𝒔𝒕</m:t>
                    </m:r>
                    <m:r>
                      <a:rPr lang="en-CA" sz="4000" b="1" i="1" smtClean="0">
                        <a:latin typeface="Cambria Math"/>
                      </a:rPr>
                      <m:t> </m:t>
                    </m:r>
                    <m:r>
                      <a:rPr lang="en-US" sz="4000" b="1" i="1">
                        <a:latin typeface="Cambria Math"/>
                      </a:rPr>
                      <m:t>𝒐𝒇</m:t>
                    </m:r>
                    <m:r>
                      <a:rPr lang="en-US" sz="4000" b="1" i="1">
                        <a:latin typeface="Cambria Math"/>
                      </a:rPr>
                      <m:t> </m:t>
                    </m:r>
                    <m:r>
                      <a:rPr lang="en-US" sz="4000" b="1" i="1">
                        <a:latin typeface="Cambria Math"/>
                      </a:rPr>
                      <m:t>𝒕𝒉𝒆</m:t>
                    </m:r>
                    <m:r>
                      <a:rPr lang="en-US" sz="4000" b="1" i="1">
                        <a:latin typeface="Cambria Math"/>
                      </a:rPr>
                      <m:t> </m:t>
                    </m:r>
                    <m:r>
                      <a:rPr lang="en-US" sz="4000" b="1" i="1">
                        <a:latin typeface="Cambria Math"/>
                      </a:rPr>
                      <m:t>𝒓𝒆𝒔𝒆𝒓𝒗𝒆</m:t>
                    </m:r>
                    <m:r>
                      <a:rPr lang="en-US" sz="4000" b="1" i="1">
                        <a:latin typeface="Cambria Math"/>
                      </a:rPr>
                      <m:t> </m:t>
                    </m:r>
                    <m:r>
                      <a:rPr lang="en-US" sz="4000" b="1" i="1">
                        <a:latin typeface="Cambria Math"/>
                      </a:rPr>
                      <m:t>𝒔𝒚𝒔𝒕𝒆𝒎</m:t>
                    </m:r>
                  </m:oMath>
                </a14:m>
                <a:endParaRPr lang="en-CA" sz="4000" b="1" dirty="0">
                  <a:latin typeface="+mj-lt"/>
                </a:endParaRPr>
              </a:p>
              <a:p>
                <a:pPr marL="0" indent="0" algn="ctr">
                  <a:buNone/>
                </a:pPr>
                <a:br>
                  <a:rPr lang="en-CA" sz="4000" b="1" dirty="0">
                    <a:latin typeface="+mj-lt"/>
                  </a:rPr>
                </a:br>
                <a:r>
                  <a:rPr lang="en-CA" sz="4000" b="1" dirty="0">
                    <a:latin typeface="+mj-lt"/>
                  </a:rPr>
                  <a:t>+</a:t>
                </a:r>
                <a:br>
                  <a:rPr lang="en-CA" sz="4000" b="1" dirty="0">
                    <a:latin typeface="+mj-lt"/>
                  </a:rPr>
                </a:br>
                <a:endParaRPr lang="en-CA" sz="4000" b="1" dirty="0">
                  <a:latin typeface="+mj-lt"/>
                </a:endParaRPr>
              </a:p>
              <a:p>
                <a:pPr marL="0" indent="0" algn="ctr">
                  <a:buNone/>
                </a:pPr>
                <a14:m>
                  <m:oMathPara xmlns:m="http://schemas.openxmlformats.org/officeDocument/2006/math">
                    <m:oMathParaPr>
                      <m:jc m:val="centerGroup"/>
                    </m:oMathParaPr>
                    <m:oMath xmlns:m="http://schemas.openxmlformats.org/officeDocument/2006/math">
                      <m:eqArr>
                        <m:eqArrPr>
                          <m:ctrlPr>
                            <a:rPr lang="en-US" sz="4000" b="1" i="1">
                              <a:latin typeface="Cambria Math" panose="02040503050406030204" pitchFamily="18" charset="0"/>
                            </a:rPr>
                          </m:ctrlPr>
                        </m:eqArrPr>
                        <m:e>
                          <m:r>
                            <a:rPr lang="en-US" sz="4000" b="1" i="1">
                              <a:latin typeface="Cambria Math"/>
                            </a:rPr>
                            <m:t>𝑺𝒑𝒆𝒄𝒊𝒆𝒔</m:t>
                          </m:r>
                          <m:r>
                            <a:rPr lang="en-US" sz="4000" b="1" i="1">
                              <a:latin typeface="Cambria Math"/>
                            </a:rPr>
                            <m:t> </m:t>
                          </m:r>
                          <m:r>
                            <a:rPr lang="en-US" sz="4000" b="1" i="1">
                              <a:latin typeface="Cambria Math"/>
                            </a:rPr>
                            <m:t>𝑷𝒆𝒏𝒂𝒍𝒕𝒚</m:t>
                          </m:r>
                          <m:r>
                            <a:rPr lang="en-US" sz="4000" b="1" i="1">
                              <a:latin typeface="Cambria Math"/>
                            </a:rPr>
                            <m:t> </m:t>
                          </m:r>
                          <m:r>
                            <a:rPr lang="en-US" sz="4000" b="1" i="1">
                              <a:latin typeface="Cambria Math"/>
                            </a:rPr>
                            <m:t>𝑭𝒂𝒄𝒕𝒐𝒓</m:t>
                          </m:r>
                          <m:r>
                            <a:rPr lang="en-US" sz="4000" b="1" i="1">
                              <a:latin typeface="Cambria Math"/>
                            </a:rPr>
                            <m:t> × </m:t>
                          </m:r>
                        </m:e>
                        <m:e>
                          <m:r>
                            <a:rPr lang="en-US" sz="4000" b="1" i="1">
                              <a:latin typeface="Cambria Math"/>
                            </a:rPr>
                            <m:t>𝑷𝒆𝒏𝒂𝒍𝒕𝒚</m:t>
                          </m:r>
                          <m:r>
                            <a:rPr lang="en-US" sz="4000" b="1" i="1">
                              <a:latin typeface="Cambria Math"/>
                            </a:rPr>
                            <m:t> </m:t>
                          </m:r>
                          <m:r>
                            <a:rPr lang="en-US" sz="4000" b="1" i="1">
                              <a:latin typeface="Cambria Math"/>
                            </a:rPr>
                            <m:t>𝒊𝒏𝒄𝒖𝒓𝒓𝒆𝒅</m:t>
                          </m:r>
                          <m:r>
                            <a:rPr lang="en-US" sz="4000" b="1" i="1">
                              <a:latin typeface="Cambria Math"/>
                            </a:rPr>
                            <m:t> </m:t>
                          </m:r>
                          <m:r>
                            <a:rPr lang="en-US" sz="4000" b="1" i="1">
                              <a:latin typeface="Cambria Math"/>
                            </a:rPr>
                            <m:t>𝒇𝒐𝒓</m:t>
                          </m:r>
                          <m:r>
                            <a:rPr lang="en-US" sz="4000" b="1" i="1">
                              <a:latin typeface="Cambria Math"/>
                            </a:rPr>
                            <m:t> </m:t>
                          </m:r>
                          <m:r>
                            <a:rPr lang="en-US" sz="4000" b="1" i="1">
                              <a:latin typeface="Cambria Math"/>
                            </a:rPr>
                            <m:t>𝒖𝒏𝒎𝒆𝒕</m:t>
                          </m:r>
                          <m:r>
                            <a:rPr lang="en-US" sz="4000" b="1" i="1">
                              <a:latin typeface="Cambria Math"/>
                            </a:rPr>
                            <m:t> </m:t>
                          </m:r>
                          <m:r>
                            <a:rPr lang="en-US" sz="4000" b="1" i="1">
                              <a:latin typeface="Cambria Math"/>
                            </a:rPr>
                            <m:t>𝒕𝒂𝒓𝒈𝒆𝒕𝒔</m:t>
                          </m:r>
                        </m:e>
                      </m:eqArr>
                    </m:oMath>
                  </m:oMathPara>
                </a14:m>
                <a:endParaRPr lang="en-CA" b="1" dirty="0">
                  <a:latin typeface="+mj-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2232215"/>
                <a:ext cx="8229600" cy="4525963"/>
              </a:xfrm>
              <a:blipFill>
                <a:blip r:embed="rId2"/>
                <a:stretch>
                  <a:fillRect t="-3634" r="-1111"/>
                </a:stretch>
              </a:blipFill>
            </p:spPr>
            <p:txBody>
              <a:bodyPr/>
              <a:lstStyle/>
              <a:p>
                <a:r>
                  <a:rPr lang="en-US">
                    <a:noFill/>
                  </a:rPr>
                  <a:t> </a:t>
                </a:r>
              </a:p>
            </p:txBody>
          </p:sp>
        </mc:Fallback>
      </mc:AlternateContent>
    </p:spTree>
    <p:extLst>
      <p:ext uri="{BB962C8B-B14F-4D97-AF65-F5344CB8AC3E}">
        <p14:creationId xmlns:p14="http://schemas.microsoft.com/office/powerpoint/2010/main" val="2570823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9" y="0"/>
            <a:ext cx="887771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9251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50" y="0"/>
            <a:ext cx="8877719"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224" y="363320"/>
            <a:ext cx="1891498" cy="1875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978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0"/>
            <a:ext cx="8229600" cy="1143000"/>
          </a:xfrm>
        </p:spPr>
        <p:txBody>
          <a:bodyPr/>
          <a:lstStyle/>
          <a:p>
            <a:pPr algn="l"/>
            <a:r>
              <a:rPr lang="en-CA" b="1" dirty="0"/>
              <a:t>Planning units</a:t>
            </a:r>
          </a:p>
        </p:txBody>
      </p:sp>
      <p:sp>
        <p:nvSpPr>
          <p:cNvPr id="3" name="Content Placeholder 2"/>
          <p:cNvSpPr>
            <a:spLocks noGrp="1"/>
          </p:cNvSpPr>
          <p:nvPr>
            <p:ph idx="1"/>
          </p:nvPr>
        </p:nvSpPr>
        <p:spPr/>
        <p:txBody>
          <a:bodyPr>
            <a:normAutofit fontScale="92500" lnSpcReduction="10000"/>
          </a:bodyPr>
          <a:lstStyle/>
          <a:p>
            <a:r>
              <a:rPr lang="en-CA" dirty="0"/>
              <a:t>Land base of the </a:t>
            </a:r>
            <a:br>
              <a:rPr lang="en-CA" dirty="0"/>
            </a:br>
            <a:r>
              <a:rPr lang="en-CA" dirty="0"/>
              <a:t>CDFCP: ~198,000</a:t>
            </a:r>
            <a:br>
              <a:rPr lang="en-CA" dirty="0"/>
            </a:br>
            <a:r>
              <a:rPr lang="en-CA" dirty="0"/>
              <a:t>properties</a:t>
            </a:r>
            <a:br>
              <a:rPr lang="en-CA" dirty="0"/>
            </a:br>
            <a:endParaRPr lang="en-CA" dirty="0"/>
          </a:p>
          <a:p>
            <a:r>
              <a:rPr lang="en-CA" dirty="0"/>
              <a:t>Possible solutions for a </a:t>
            </a:r>
            <a:br>
              <a:rPr lang="en-CA" dirty="0"/>
            </a:br>
            <a:r>
              <a:rPr lang="en-CA" dirty="0"/>
              <a:t>reserve system:</a:t>
            </a:r>
            <a:br>
              <a:rPr lang="en-CA" dirty="0"/>
            </a:br>
            <a:r>
              <a:rPr lang="en-CA" dirty="0"/>
              <a:t>2^198,000 &gt; atoms in the</a:t>
            </a:r>
            <a:br>
              <a:rPr lang="en-CA" dirty="0"/>
            </a:br>
            <a:r>
              <a:rPr lang="en-CA" dirty="0"/>
              <a:t>Universe</a:t>
            </a:r>
            <a:br>
              <a:rPr lang="en-CA" dirty="0"/>
            </a:br>
            <a:endParaRPr lang="en-CA" dirty="0"/>
          </a:p>
          <a:p>
            <a:r>
              <a:rPr lang="en-CA" dirty="0"/>
              <a:t>How to optimize</a:t>
            </a:r>
            <a:br>
              <a:rPr lang="en-CA" dirty="0"/>
            </a:br>
            <a:r>
              <a:rPr lang="en-CA" dirty="0"/>
              <a:t>prioritization?</a:t>
            </a:r>
            <a:br>
              <a:rPr lang="en-CA" dirty="0"/>
            </a:br>
            <a:r>
              <a:rPr lang="en-CA" dirty="0"/>
              <a:t>Simulated Annealing</a:t>
            </a:r>
          </a:p>
        </p:txBody>
      </p:sp>
      <p:pic>
        <p:nvPicPr>
          <p:cNvPr id="5122" name="Picture 2" descr="D:\Work\Committee\2013_07_meeting\Property valu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2770" y="911431"/>
            <a:ext cx="4109493" cy="531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09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Image result for environment and climate change canada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550" y="4834577"/>
            <a:ext cx="1905000" cy="1905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Image result for parks ca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019" y="4939724"/>
            <a:ext cx="1826544" cy="182654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Image result for BC Ministry of Environmen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2682" y="3123972"/>
            <a:ext cx="1662297" cy="16622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9644" y="128928"/>
            <a:ext cx="8970436" cy="1630362"/>
          </a:xfrm>
        </p:spPr>
        <p:txBody>
          <a:bodyPr>
            <a:noAutofit/>
          </a:bodyPr>
          <a:lstStyle/>
          <a:p>
            <a:pPr algn="l" fontAlgn="base">
              <a:spcBef>
                <a:spcPct val="50000"/>
              </a:spcBef>
              <a:spcAft>
                <a:spcPct val="0"/>
              </a:spcAft>
              <a:defRPr/>
            </a:pPr>
            <a:r>
              <a:rPr lang="en-US" sz="3600" kern="0" dirty="0">
                <a:latin typeface="Times New Roman" panose="02020603050405020304" pitchFamily="18" charset="0"/>
                <a:cs typeface="Times New Roman" panose="02020603050405020304" pitchFamily="18" charset="0"/>
              </a:rPr>
              <a:t>Coastal Douglas Fir Conservation Partnership: </a:t>
            </a:r>
            <a:r>
              <a:rPr lang="en-US" sz="2400" kern="0" dirty="0">
                <a:latin typeface="Times New Roman" panose="02020603050405020304" pitchFamily="18" charset="0"/>
                <a:cs typeface="Times New Roman" panose="02020603050405020304" pitchFamily="18" charset="0"/>
              </a:rPr>
              <a:t>Facilitate Consensus Decisions on Protection</a:t>
            </a:r>
          </a:p>
        </p:txBody>
      </p:sp>
      <p:pic>
        <p:nvPicPr>
          <p:cNvPr id="3" name="Picture 17" descr="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297" y="1832543"/>
            <a:ext cx="4285725" cy="1199822"/>
          </a:xfrm>
          <a:prstGeom prst="rect">
            <a:avLst/>
          </a:prstGeom>
          <a:solidFill>
            <a:schemeClr val="bg1"/>
          </a:solidFill>
          <a:ln>
            <a:solidFill>
              <a:schemeClr val="tx1"/>
            </a:solidFill>
          </a:ln>
          <a:extLst/>
        </p:spPr>
      </p:pic>
      <p:pic>
        <p:nvPicPr>
          <p:cNvPr id="4" name="Picture 5" descr="TNT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4016" y="1936174"/>
            <a:ext cx="2209800" cy="9172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2" descr="Nature Conservancy Ca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41546" y="3145706"/>
            <a:ext cx="2385744" cy="735693"/>
          </a:xfrm>
          <a:prstGeom prst="rect">
            <a:avLst/>
          </a:prstGeom>
          <a:noFill/>
          <a:ln>
            <a:solidFill>
              <a:schemeClr val="tx1"/>
            </a:solidFill>
          </a:ln>
        </p:spPr>
      </p:pic>
      <p:pic>
        <p:nvPicPr>
          <p:cNvPr id="1028" name="Picture 4" descr="Image result for bc ministry of forests lands and natural resource operati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2442" y="3217676"/>
            <a:ext cx="1330680" cy="15997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descr="Image result for greater victoria regional district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1896" y="4363476"/>
            <a:ext cx="1468211" cy="15691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Image result for habitat acquisition tru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62800" y="4060613"/>
            <a:ext cx="1330199" cy="108743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2" name="Picture 18" descr="Image result for cowichan regional district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15775" y="5374734"/>
            <a:ext cx="1224247" cy="9810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32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8658" name="Picture 9" descr="talltree">
            <a:extLst>
              <a:ext uri="{FF2B5EF4-FFF2-40B4-BE49-F238E27FC236}">
                <a16:creationId xmlns:a16="http://schemas.microsoft.com/office/drawing/2014/main" id="{86467F49-4052-4FD2-B2E6-5C3EC4BE6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600" y="2971800"/>
            <a:ext cx="1978025"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4F07B8A1-DCF3-4CAC-8CFD-70EBC9E860CD}"/>
              </a:ext>
            </a:extLst>
          </p:cNvPr>
          <p:cNvSpPr>
            <a:spLocks noGrp="1"/>
          </p:cNvSpPr>
          <p:nvPr>
            <p:ph type="title"/>
          </p:nvPr>
        </p:nvSpPr>
        <p:spPr>
          <a:xfrm>
            <a:off x="239713" y="198438"/>
            <a:ext cx="8229600" cy="1143000"/>
          </a:xfrm>
        </p:spPr>
        <p:txBody>
          <a:bodyPr rtlCol="0">
            <a:normAutofit fontScale="90000"/>
          </a:bodyPr>
          <a:lstStyle/>
          <a:p>
            <a:pPr algn="l" eaLnBrk="1" fontAlgn="auto" hangingPunct="1">
              <a:spcAft>
                <a:spcPts val="0"/>
              </a:spcAft>
              <a:defRPr/>
            </a:pPr>
            <a:r>
              <a:rPr lang="de-AT" sz="4000" dirty="0">
                <a:solidFill>
                  <a:schemeClr val="bg1"/>
                </a:solidFill>
                <a:latin typeface="Times New Roman" panose="02020603050405020304" pitchFamily="18" charset="0"/>
                <a:cs typeface="Times New Roman" panose="02020603050405020304" pitchFamily="18" charset="0"/>
              </a:rPr>
              <a:t>Traditional Goal of Conservation Area Design</a:t>
            </a:r>
            <a:endParaRPr lang="de-DE" sz="4000" dirty="0">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B549E3E-3936-427E-993B-C7D07F3DAB0B}"/>
              </a:ext>
            </a:extLst>
          </p:cNvPr>
          <p:cNvSpPr>
            <a:spLocks noGrp="1"/>
          </p:cNvSpPr>
          <p:nvPr>
            <p:ph idx="1"/>
          </p:nvPr>
        </p:nvSpPr>
        <p:spPr>
          <a:xfrm>
            <a:off x="368300" y="1503363"/>
            <a:ext cx="6489700" cy="3733800"/>
          </a:xfrm>
        </p:spPr>
        <p:txBody>
          <a:bodyPr rtlCol="0">
            <a:normAutofit/>
          </a:bodyPr>
          <a:lstStyle/>
          <a:p>
            <a:pPr eaLnBrk="1" fontAlgn="auto" hangingPunct="1">
              <a:spcAft>
                <a:spcPts val="0"/>
              </a:spcAft>
              <a:buFont typeface="Arial" panose="020B0604020202020204" pitchFamily="34" charset="0"/>
              <a:buNone/>
              <a:defRPr/>
            </a:pPr>
            <a:r>
              <a:rPr lang="en-CA" sz="2800" dirty="0">
                <a:solidFill>
                  <a:schemeClr val="accent3">
                    <a:lumMod val="60000"/>
                    <a:lumOff val="40000"/>
                  </a:schemeClr>
                </a:solidFill>
                <a:latin typeface="Times New Roman" panose="02020603050405020304" pitchFamily="18" charset="0"/>
                <a:cs typeface="Times New Roman" panose="02020603050405020304" pitchFamily="18" charset="0"/>
              </a:rPr>
              <a:t>Prioritize and Conserve ‘Intact’ or ‘Relic Ecosystems’</a:t>
            </a:r>
          </a:p>
          <a:p>
            <a:pPr eaLnBrk="1" fontAlgn="auto" hangingPunct="1">
              <a:spcAft>
                <a:spcPts val="0"/>
              </a:spcAft>
              <a:defRPr/>
            </a:pPr>
            <a:r>
              <a:rPr lang="en-CA" sz="2400" dirty="0">
                <a:solidFill>
                  <a:schemeClr val="accent3">
                    <a:lumMod val="60000"/>
                    <a:lumOff val="40000"/>
                  </a:schemeClr>
                </a:solidFill>
                <a:latin typeface="Times New Roman" panose="02020603050405020304" pitchFamily="18" charset="0"/>
                <a:cs typeface="Times New Roman" panose="02020603050405020304" pitchFamily="18" charset="0"/>
              </a:rPr>
              <a:t>Multiple criteria  </a:t>
            </a:r>
          </a:p>
          <a:p>
            <a:pPr eaLnBrk="1" fontAlgn="auto" hangingPunct="1">
              <a:spcAft>
                <a:spcPts val="0"/>
              </a:spcAft>
              <a:defRPr/>
            </a:pPr>
            <a:r>
              <a:rPr lang="en-CA" sz="2400" dirty="0">
                <a:solidFill>
                  <a:schemeClr val="accent3">
                    <a:lumMod val="60000"/>
                    <a:lumOff val="40000"/>
                  </a:schemeClr>
                </a:solidFill>
                <a:latin typeface="Times New Roman" panose="02020603050405020304" pitchFamily="18" charset="0"/>
                <a:cs typeface="Times New Roman" panose="02020603050405020304" pitchFamily="18" charset="0"/>
              </a:rPr>
              <a:t>Decision support tools</a:t>
            </a:r>
            <a:endParaRPr lang="en-CA" sz="2200" dirty="0">
              <a:solidFill>
                <a:schemeClr val="accent3">
                  <a:lumMod val="60000"/>
                  <a:lumOff val="40000"/>
                </a:schemeClr>
              </a:solidFill>
              <a:latin typeface="Times New Roman" panose="02020603050405020304" pitchFamily="18" charset="0"/>
              <a:cs typeface="Times New Roman" panose="02020603050405020304" pitchFamily="18" charset="0"/>
            </a:endParaRPr>
          </a:p>
          <a:p>
            <a:pPr eaLnBrk="1" fontAlgn="auto" hangingPunct="1">
              <a:spcAft>
                <a:spcPts val="0"/>
              </a:spcAft>
              <a:buFont typeface="Arial" panose="020B0604020202020204" pitchFamily="34" charset="0"/>
              <a:buNone/>
              <a:defRPr/>
            </a:pPr>
            <a:br>
              <a:rPr lang="en-CA" dirty="0"/>
            </a:br>
            <a:endParaRPr lang="en-CA" dirty="0"/>
          </a:p>
          <a:p>
            <a:pPr eaLnBrk="1" fontAlgn="auto" hangingPunct="1">
              <a:spcAft>
                <a:spcPts val="0"/>
              </a:spcAft>
              <a:defRPr/>
            </a:pPr>
            <a:endParaRPr lang="en-CA" dirty="0"/>
          </a:p>
          <a:p>
            <a:pPr eaLnBrk="1" fontAlgn="auto" hangingPunct="1">
              <a:spcAft>
                <a:spcPts val="0"/>
              </a:spcAft>
              <a:defRPr/>
            </a:pPr>
            <a:endParaRPr lang="en-CA" dirty="0"/>
          </a:p>
        </p:txBody>
      </p:sp>
      <p:pic>
        <p:nvPicPr>
          <p:cNvPr id="198661" name="Picture 4" descr="http://www.greenpeace.org/canada/ReSizes/OriginalWatermarked/Global/canada/image/2009/3/great-bear-rainfores-map-2009.jpg">
            <a:extLst>
              <a:ext uri="{FF2B5EF4-FFF2-40B4-BE49-F238E27FC236}">
                <a16:creationId xmlns:a16="http://schemas.microsoft.com/office/drawing/2014/main" id="{9DF750F3-1C84-4598-A3DC-16C3EB9F4B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400" y="1565275"/>
            <a:ext cx="2308225"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2" name="Picture 8" descr="kermode">
            <a:extLst>
              <a:ext uri="{FF2B5EF4-FFF2-40B4-BE49-F238E27FC236}">
                <a16:creationId xmlns:a16="http://schemas.microsoft.com/office/drawing/2014/main" id="{51628AC4-8C51-44BE-B804-65055CDB9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4782" t="31314" r="13043" b="12328"/>
          <a:stretch>
            <a:fillRect/>
          </a:stretch>
        </p:blipFill>
        <p:spPr bwMode="auto">
          <a:xfrm>
            <a:off x="4652963" y="5476875"/>
            <a:ext cx="178435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3" name="Picture 20" descr="salmonmale">
            <a:extLst>
              <a:ext uri="{FF2B5EF4-FFF2-40B4-BE49-F238E27FC236}">
                <a16:creationId xmlns:a16="http://schemas.microsoft.com/office/drawing/2014/main" id="{9BE2ABF5-B956-43D4-8D26-EF51F8AB74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9263" y="4899025"/>
            <a:ext cx="1238250"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4" name="Picture 16" descr="Juv MaMu">
            <a:extLst>
              <a:ext uri="{FF2B5EF4-FFF2-40B4-BE49-F238E27FC236}">
                <a16:creationId xmlns:a16="http://schemas.microsoft.com/office/drawing/2014/main" id="{F4AF4477-632C-4B4A-9F9A-DEEDDA7CDB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1396" t="464" r="5034" b="17827"/>
          <a:stretch>
            <a:fillRect/>
          </a:stretch>
        </p:blipFill>
        <p:spPr bwMode="auto">
          <a:xfrm>
            <a:off x="6745288" y="4521200"/>
            <a:ext cx="9080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75D3CAD2-86E5-4E76-829B-5DE3D1C48085}"/>
              </a:ext>
            </a:extLst>
          </p:cNvPr>
          <p:cNvSpPr txBox="1"/>
          <p:nvPr/>
        </p:nvSpPr>
        <p:spPr>
          <a:xfrm>
            <a:off x="276225" y="3563938"/>
            <a:ext cx="3756025" cy="2646362"/>
          </a:xfrm>
          <a:prstGeom prst="rect">
            <a:avLst/>
          </a:prstGeom>
          <a:noFill/>
        </p:spPr>
        <p:txBody>
          <a:bodyPr>
            <a:spAutoFit/>
          </a:bodyPr>
          <a:lstStyle/>
          <a:p>
            <a:pPr eaLnBrk="1" fontAlgn="auto" hangingPunct="1">
              <a:spcBef>
                <a:spcPts val="0"/>
              </a:spcBef>
              <a:spcAft>
                <a:spcPts val="0"/>
              </a:spcAft>
              <a:defRPr/>
            </a:pPr>
            <a:r>
              <a:rPr lang="en-US" sz="2600" dirty="0">
                <a:solidFill>
                  <a:srgbClr val="FFC000"/>
                </a:solidFill>
                <a:latin typeface="Times New Roman" panose="02020603050405020304" pitchFamily="18" charset="0"/>
                <a:cs typeface="Times New Roman" panose="02020603050405020304" pitchFamily="18" charset="0"/>
              </a:rPr>
              <a:t>Impractical in Human-dominated Landscapes</a:t>
            </a:r>
          </a:p>
          <a:p>
            <a:pPr eaLnBrk="1" fontAlgn="auto" hangingPunct="1">
              <a:spcBef>
                <a:spcPts val="0"/>
              </a:spcBef>
              <a:spcAft>
                <a:spcPts val="0"/>
              </a:spcAft>
              <a:defRPr/>
            </a:pPr>
            <a:endParaRPr lang="en-US" sz="1000" dirty="0">
              <a:solidFill>
                <a:srgbClr val="FFC000"/>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defRPr/>
            </a:pPr>
            <a:r>
              <a:rPr lang="en-US" sz="2400" dirty="0">
                <a:solidFill>
                  <a:srgbClr val="FFC000"/>
                </a:solidFill>
                <a:latin typeface="Times New Roman" panose="02020603050405020304" pitchFamily="18" charset="0"/>
                <a:cs typeface="Times New Roman" panose="02020603050405020304" pitchFamily="18" charset="0"/>
              </a:rPr>
              <a:t>No Benchmark Ecosystems</a:t>
            </a:r>
          </a:p>
          <a:p>
            <a:pPr marL="342900" indent="-342900" eaLnBrk="1" fontAlgn="auto" hangingPunct="1">
              <a:spcBef>
                <a:spcPts val="0"/>
              </a:spcBef>
              <a:spcAft>
                <a:spcPts val="0"/>
              </a:spcAft>
              <a:buFont typeface="Arial" panose="020B0604020202020204" pitchFamily="34" charset="0"/>
              <a:buChar char="•"/>
              <a:defRPr/>
            </a:pPr>
            <a:endParaRPr lang="en-US" sz="800" dirty="0">
              <a:solidFill>
                <a:srgbClr val="FFC000"/>
              </a:solidFill>
              <a:latin typeface="Times New Roman" panose="02020603050405020304" pitchFamily="18" charset="0"/>
              <a:cs typeface="Times New Roman" panose="02020603050405020304" pitchFamily="18" charset="0"/>
            </a:endParaRPr>
          </a:p>
          <a:p>
            <a:pPr marL="342900" indent="-342900" eaLnBrk="1" fontAlgn="auto" hangingPunct="1">
              <a:spcBef>
                <a:spcPts val="0"/>
              </a:spcBef>
              <a:spcAft>
                <a:spcPts val="0"/>
              </a:spcAft>
              <a:buFont typeface="Arial" panose="020B0604020202020204" pitchFamily="34" charset="0"/>
              <a:buChar char="•"/>
              <a:defRPr/>
            </a:pPr>
            <a:r>
              <a:rPr lang="en-US" sz="2400" dirty="0">
                <a:solidFill>
                  <a:srgbClr val="FFC000"/>
                </a:solidFill>
                <a:latin typeface="Times New Roman" panose="02020603050405020304" pitchFamily="18" charset="0"/>
                <a:cs typeface="Times New Roman" panose="02020603050405020304" pitchFamily="18" charset="0"/>
              </a:rPr>
              <a:t>Biological Survey Data Often Biased</a:t>
            </a:r>
          </a:p>
        </p:txBody>
      </p:sp>
      <p:sp>
        <p:nvSpPr>
          <p:cNvPr id="6" name="TextBox 5">
            <a:extLst>
              <a:ext uri="{FF2B5EF4-FFF2-40B4-BE49-F238E27FC236}">
                <a16:creationId xmlns:a16="http://schemas.microsoft.com/office/drawing/2014/main" id="{C7338D43-138F-4572-82F8-7367905C4757}"/>
              </a:ext>
            </a:extLst>
          </p:cNvPr>
          <p:cNvSpPr txBox="1">
            <a:spLocks noChangeArrowheads="1"/>
          </p:cNvSpPr>
          <p:nvPr/>
        </p:nvSpPr>
        <p:spPr bwMode="auto">
          <a:xfrm>
            <a:off x="288925" y="6223000"/>
            <a:ext cx="38925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400">
                <a:solidFill>
                  <a:srgbClr val="FFC000"/>
                </a:solidFill>
                <a:latin typeface="Times New Roman" panose="02020603050405020304" pitchFamily="18" charset="0"/>
                <a:cs typeface="Times New Roman" panose="02020603050405020304" pitchFamily="18" charset="0"/>
              </a:rPr>
              <a:t>Many Threats Hard to Map</a:t>
            </a:r>
          </a:p>
        </p:txBody>
      </p:sp>
      <p:grpSp>
        <p:nvGrpSpPr>
          <p:cNvPr id="4" name="Group 3">
            <a:extLst>
              <a:ext uri="{FF2B5EF4-FFF2-40B4-BE49-F238E27FC236}">
                <a16:creationId xmlns:a16="http://schemas.microsoft.com/office/drawing/2014/main" id="{51992950-20B7-45A0-B4AD-6D88AE948295}"/>
              </a:ext>
            </a:extLst>
          </p:cNvPr>
          <p:cNvGrpSpPr>
            <a:grpSpLocks/>
          </p:cNvGrpSpPr>
          <p:nvPr/>
        </p:nvGrpSpPr>
        <p:grpSpPr bwMode="auto">
          <a:xfrm>
            <a:off x="3629025" y="3751263"/>
            <a:ext cx="1747838" cy="1879600"/>
            <a:chOff x="3770349" y="3976551"/>
            <a:chExt cx="1748439" cy="1880296"/>
          </a:xfrm>
        </p:grpSpPr>
        <p:grpSp>
          <p:nvGrpSpPr>
            <p:cNvPr id="198668" name="Group 4">
              <a:extLst>
                <a:ext uri="{FF2B5EF4-FFF2-40B4-BE49-F238E27FC236}">
                  <a16:creationId xmlns:a16="http://schemas.microsoft.com/office/drawing/2014/main" id="{2EFE5CE0-F7DA-4569-9EFC-76E5903B69D1}"/>
                </a:ext>
              </a:extLst>
            </p:cNvPr>
            <p:cNvGrpSpPr>
              <a:grpSpLocks/>
            </p:cNvGrpSpPr>
            <p:nvPr/>
          </p:nvGrpSpPr>
          <p:grpSpPr bwMode="auto">
            <a:xfrm>
              <a:off x="3770349" y="3976551"/>
              <a:ext cx="1365602" cy="1880296"/>
              <a:chOff x="5543626" y="2182804"/>
              <a:chExt cx="1639350" cy="2352428"/>
            </a:xfrm>
          </p:grpSpPr>
          <p:pic>
            <p:nvPicPr>
              <p:cNvPr id="198670" name="Picture 7" descr="00000003124">
                <a:extLst>
                  <a:ext uri="{FF2B5EF4-FFF2-40B4-BE49-F238E27FC236}">
                    <a16:creationId xmlns:a16="http://schemas.microsoft.com/office/drawing/2014/main" id="{E6DF89A4-A3B7-4A5D-8A5A-83B4FEA9F0C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43626" y="2182804"/>
                <a:ext cx="1639350" cy="113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71" name="Picture 4" descr="Odocoileus_hemionus_feeding_Web">
                <a:extLst>
                  <a:ext uri="{FF2B5EF4-FFF2-40B4-BE49-F238E27FC236}">
                    <a16:creationId xmlns:a16="http://schemas.microsoft.com/office/drawing/2014/main" id="{9B5DF25D-DF10-47BA-8C7A-62325B177D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2947" y="3177104"/>
                <a:ext cx="1066801" cy="1358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8669" name="Picture 4" descr="Image result for raccoon images">
              <a:extLst>
                <a:ext uri="{FF2B5EF4-FFF2-40B4-BE49-F238E27FC236}">
                  <a16:creationId xmlns:a16="http://schemas.microsoft.com/office/drawing/2014/main" id="{08D83C95-DCE9-4C3B-B6B2-79C9D66045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4279" y="4970450"/>
              <a:ext cx="814509" cy="687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40496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67550"/>
            <a:ext cx="7886700" cy="994172"/>
          </a:xfrm>
        </p:spPr>
        <p:txBody>
          <a:bodyPr/>
          <a:lstStyle/>
          <a:p>
            <a:pPr algn="ctr"/>
            <a:r>
              <a:rPr lang="en-US" sz="4800" b="1" dirty="0"/>
              <a:t>	Current tool version</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97721" y="2644475"/>
            <a:ext cx="5333325" cy="3324526"/>
          </a:xfrm>
          <a:ln>
            <a:solidFill>
              <a:schemeClr val="tx1"/>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82" y="2418645"/>
            <a:ext cx="3035584" cy="3905956"/>
          </a:xfrm>
          <a:prstGeom prst="rect">
            <a:avLst/>
          </a:prstGeom>
          <a:ln>
            <a:solidFill>
              <a:schemeClr val="tx1"/>
            </a:solidFill>
          </a:ln>
        </p:spPr>
      </p:pic>
      <p:sp>
        <p:nvSpPr>
          <p:cNvPr id="3" name="Rectangle 2"/>
          <p:cNvSpPr/>
          <p:nvPr/>
        </p:nvSpPr>
        <p:spPr>
          <a:xfrm>
            <a:off x="543465" y="1782085"/>
            <a:ext cx="7971885" cy="461665"/>
          </a:xfrm>
          <a:prstGeom prst="rect">
            <a:avLst/>
          </a:prstGeom>
        </p:spPr>
        <p:txBody>
          <a:bodyPr wrap="square">
            <a:spAutoFit/>
          </a:bodyPr>
          <a:lstStyle/>
          <a:p>
            <a:r>
              <a:rPr lang="en-US" sz="2400" b="1" dirty="0">
                <a:solidFill>
                  <a:srgbClr val="FF0000"/>
                </a:solidFill>
                <a:hlinkClick r:id="rId4"/>
              </a:rPr>
              <a:t>http://forbasin.forestry.ubc.ca/CDFCP_prioritization/</a:t>
            </a:r>
            <a:r>
              <a:rPr lang="en-US" sz="2400" b="1" dirty="0">
                <a:solidFill>
                  <a:srgbClr val="FF0000"/>
                </a:solidFill>
              </a:rPr>
              <a:t> </a:t>
            </a:r>
          </a:p>
        </p:txBody>
      </p:sp>
      <p:pic>
        <p:nvPicPr>
          <p:cNvPr id="6" name="Picture 4">
            <a:extLst>
              <a:ext uri="{FF2B5EF4-FFF2-40B4-BE49-F238E27FC236}">
                <a16:creationId xmlns:a16="http://schemas.microsoft.com/office/drawing/2014/main" id="{CE467BEE-B61A-40FE-A20F-376A4AE28BB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4964"/>
          <a:stretch/>
        </p:blipFill>
        <p:spPr bwMode="auto">
          <a:xfrm>
            <a:off x="196791" y="646735"/>
            <a:ext cx="2015526" cy="10318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76241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4572000" y="994040"/>
            <a:ext cx="2990850" cy="5286375"/>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1271115" y="679716"/>
            <a:ext cx="2962275" cy="5915025"/>
          </a:xfrm>
          <a:prstGeom prst="rect">
            <a:avLst/>
          </a:prstGeom>
          <a:ln>
            <a:solidFill>
              <a:schemeClr val="tx1"/>
            </a:solidFill>
          </a:ln>
        </p:spPr>
      </p:pic>
    </p:spTree>
    <p:extLst>
      <p:ext uri="{BB962C8B-B14F-4D97-AF65-F5344CB8AC3E}">
        <p14:creationId xmlns:p14="http://schemas.microsoft.com/office/powerpoint/2010/main" val="785432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Box 1"/>
          <p:cNvSpPr txBox="1">
            <a:spLocks noChangeArrowheads="1"/>
          </p:cNvSpPr>
          <p:nvPr/>
        </p:nvSpPr>
        <p:spPr bwMode="auto">
          <a:xfrm>
            <a:off x="-16654" y="549234"/>
            <a:ext cx="4648200" cy="7232749"/>
          </a:xfrm>
          <a:prstGeom prst="rect">
            <a:avLst/>
          </a:prstGeom>
          <a:no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r>
              <a:rPr lang="en-CA" altLang="en-US" sz="2800" b="1" dirty="0">
                <a:solidFill>
                  <a:prstClr val="black"/>
                </a:solidFill>
                <a:latin typeface="Times New Roman" panose="02020603050405020304" pitchFamily="18" charset="0"/>
                <a:cs typeface="Times New Roman" panose="02020603050405020304" pitchFamily="18" charset="0"/>
              </a:rPr>
              <a:t>Applications?</a:t>
            </a: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r>
              <a:rPr lang="en-CA" altLang="en-US" sz="2600" dirty="0">
                <a:solidFill>
                  <a:prstClr val="black"/>
                </a:solidFill>
                <a:latin typeface="Times New Roman" panose="02020603050405020304" pitchFamily="18" charset="0"/>
                <a:cs typeface="Times New Roman" panose="02020603050405020304" pitchFamily="18" charset="0"/>
              </a:rPr>
              <a:t>Acquire Biodiverse Parcels </a:t>
            </a:r>
          </a:p>
          <a:p>
            <a:pPr fontAlgn="base">
              <a:spcBef>
                <a:spcPct val="0"/>
              </a:spcBef>
              <a:spcAft>
                <a:spcPct val="0"/>
              </a:spcAft>
              <a:buFontTx/>
              <a:buNone/>
            </a:pPr>
            <a:endParaRPr lang="en-CA" altLang="en-US" sz="26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r>
              <a:rPr lang="en-US" altLang="en-US" sz="2600" dirty="0">
                <a:solidFill>
                  <a:prstClr val="black"/>
                </a:solidFill>
                <a:latin typeface="Times New Roman" panose="02020603050405020304" pitchFamily="18" charset="0"/>
                <a:cs typeface="Times New Roman" panose="02020603050405020304" pitchFamily="18" charset="0"/>
              </a:rPr>
              <a:t>Minimize Management Costs, Maximize Return on Conservation Investments</a:t>
            </a:r>
          </a:p>
          <a:p>
            <a:pPr fontAlgn="base">
              <a:spcBef>
                <a:spcPct val="0"/>
              </a:spcBef>
              <a:spcAft>
                <a:spcPct val="0"/>
              </a:spcAft>
              <a:buFontTx/>
              <a:buNone/>
            </a:pPr>
            <a:endParaRPr lang="en-US" altLang="en-US" sz="26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a:p>
            <a:pPr fontAlgn="base">
              <a:spcBef>
                <a:spcPct val="0"/>
              </a:spcBef>
              <a:spcAft>
                <a:spcPct val="0"/>
              </a:spcAft>
              <a:buFontTx/>
              <a:buNone/>
            </a:pPr>
            <a:endParaRPr lang="en-CA" altLang="en-US" sz="2800" dirty="0">
              <a:solidFill>
                <a:prstClr val="black"/>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4656624" y="434566"/>
            <a:ext cx="4286413" cy="6074876"/>
          </a:xfrm>
          <a:prstGeom prst="rect">
            <a:avLst/>
          </a:prstGeom>
          <a:ln>
            <a:solidFill>
              <a:schemeClr val="tx1"/>
            </a:solidFill>
          </a:ln>
        </p:spPr>
      </p:pic>
      <p:pic>
        <p:nvPicPr>
          <p:cNvPr id="8" name="Picture 5" descr="TN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88" y="1615818"/>
            <a:ext cx="2333452" cy="96853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6654" y="4800600"/>
            <a:ext cx="4596869" cy="2893100"/>
          </a:xfrm>
          <a:prstGeom prst="rect">
            <a:avLst/>
          </a:prstGeom>
          <a:noFill/>
          <a:ln>
            <a:solidFill>
              <a:schemeClr val="bg1"/>
            </a:solidFill>
          </a:ln>
        </p:spPr>
        <p:txBody>
          <a:bodyPr wrap="square" rtlCol="0">
            <a:spAutoFit/>
          </a:bodyPr>
          <a:lstStyle/>
          <a:p>
            <a:r>
              <a:rPr lang="en-US" sz="2600" dirty="0">
                <a:latin typeface="Times New Roman" panose="02020603050405020304" pitchFamily="18" charset="0"/>
                <a:cs typeface="Times New Roman" panose="02020603050405020304" pitchFamily="18" charset="0"/>
              </a:rPr>
              <a:t>Develop Contact Lists to Engage Private Landowners in Conservation at Landscape Scales</a:t>
            </a:r>
          </a:p>
          <a:p>
            <a:endParaRPr lang="en-US" sz="2600" dirty="0">
              <a:solidFill>
                <a:schemeClr val="bg1"/>
              </a:solidFill>
              <a:latin typeface="Times New Roman" panose="02020603050405020304" pitchFamily="18" charset="0"/>
              <a:cs typeface="Times New Roman" panose="02020603050405020304" pitchFamily="18" charset="0"/>
            </a:endParaRPr>
          </a:p>
          <a:p>
            <a:endParaRPr lang="en-US" sz="2600" dirty="0">
              <a:solidFill>
                <a:schemeClr val="bg1"/>
              </a:solidFill>
              <a:latin typeface="Times New Roman" panose="02020603050405020304" pitchFamily="18" charset="0"/>
              <a:cs typeface="Times New Roman" panose="02020603050405020304" pitchFamily="18" charset="0"/>
            </a:endParaRPr>
          </a:p>
          <a:p>
            <a:endParaRPr lang="en-US" sz="2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460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                 </a:t>
            </a:r>
            <a:r>
              <a:rPr lang="en-US" b="1" dirty="0" err="1">
                <a:latin typeface="+mn-lt"/>
              </a:rPr>
              <a:t>prioritizr</a:t>
            </a:r>
            <a:endParaRPr lang="en-US" b="1" dirty="0">
              <a:latin typeface="+mn-lt"/>
            </a:endParaRP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3908" y="274638"/>
            <a:ext cx="2002470" cy="1185409"/>
          </a:xfrm>
          <a:prstGeom prst="rect">
            <a:avLst/>
          </a:prstGeom>
          <a:ln>
            <a:solidFill>
              <a:schemeClr val="tx1"/>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8788" y="1865470"/>
            <a:ext cx="4008804" cy="3503235"/>
          </a:xfrm>
          <a:prstGeom prst="rect">
            <a:avLst/>
          </a:prstGeom>
          <a:ln>
            <a:solidFill>
              <a:schemeClr val="tx1"/>
            </a:solid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22" y="97096"/>
            <a:ext cx="2305869" cy="2641083"/>
          </a:xfrm>
          <a:prstGeom prst="rect">
            <a:avLst/>
          </a:prstGeom>
        </p:spPr>
      </p:pic>
      <p:pic>
        <p:nvPicPr>
          <p:cNvPr id="13" name="Picture 12"/>
          <p:cNvPicPr>
            <a:picLocks noChangeAspect="1"/>
          </p:cNvPicPr>
          <p:nvPr/>
        </p:nvPicPr>
        <p:blipFill>
          <a:blip r:embed="rId6"/>
          <a:stretch>
            <a:fillRect/>
          </a:stretch>
        </p:blipFill>
        <p:spPr>
          <a:xfrm>
            <a:off x="42381" y="2883913"/>
            <a:ext cx="4895850" cy="1619250"/>
          </a:xfrm>
          <a:prstGeom prst="rect">
            <a:avLst/>
          </a:prstGeom>
          <a:ln>
            <a:solidFill>
              <a:schemeClr val="tx1"/>
            </a:solidFill>
          </a:ln>
        </p:spPr>
      </p:pic>
      <p:sp>
        <p:nvSpPr>
          <p:cNvPr id="17" name="Rectangle 3"/>
          <p:cNvSpPr>
            <a:spLocks noChangeArrowheads="1"/>
          </p:cNvSpPr>
          <p:nvPr/>
        </p:nvSpPr>
        <p:spPr bwMode="auto">
          <a:xfrm>
            <a:off x="327621" y="4680166"/>
            <a:ext cx="4108577" cy="682731"/>
          </a:xfrm>
          <a:prstGeom prst="rect">
            <a:avLst/>
          </a:prstGeom>
          <a:solidFill>
            <a:schemeClr val="bg1"/>
          </a:solidFill>
          <a:ln>
            <a:solidFill>
              <a:schemeClr val="tx1"/>
            </a:solidFill>
          </a:ln>
          <a:effectLst/>
        </p:spPr>
        <p:txBody>
          <a:bodyPr vert="horz" wrap="square" lIns="64008" tIns="64008" rIns="64008"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rPr>
              <a:t>Hanson JO, Schuster R, Morrell N, </a:t>
            </a:r>
            <a:r>
              <a:rPr kumimoji="0" lang="en-US" altLang="en-US" sz="1200" b="0" i="0" u="none" strike="noStrike" cap="none" normalizeH="0" baseline="0" dirty="0" err="1">
                <a:ln>
                  <a:noFill/>
                </a:ln>
                <a:solidFill>
                  <a:srgbClr val="333333"/>
                </a:solidFill>
                <a:effectLst/>
              </a:rPr>
              <a:t>Strimas</a:t>
            </a:r>
            <a:r>
              <a:rPr kumimoji="0" lang="en-US" altLang="en-US" sz="1200" b="0" i="0" u="none" strike="noStrike" cap="none" normalizeH="0" baseline="0" dirty="0">
                <a:ln>
                  <a:noFill/>
                </a:ln>
                <a:solidFill>
                  <a:srgbClr val="333333"/>
                </a:solidFill>
                <a:effectLst/>
              </a:rPr>
              <a:t>-Mackey M, Watts ME, </a:t>
            </a:r>
            <a:r>
              <a:rPr kumimoji="0" lang="en-US" altLang="en-US" sz="1200" b="0" i="0" u="none" strike="noStrike" cap="none" normalizeH="0" baseline="0" dirty="0" err="1">
                <a:ln>
                  <a:noFill/>
                </a:ln>
                <a:solidFill>
                  <a:srgbClr val="333333"/>
                </a:solidFill>
                <a:effectLst/>
              </a:rPr>
              <a:t>Arcese</a:t>
            </a:r>
            <a:r>
              <a:rPr kumimoji="0" lang="en-US" altLang="en-US" sz="1200" b="0" i="0" u="none" strike="noStrike" cap="none" normalizeH="0" baseline="0" dirty="0">
                <a:ln>
                  <a:noFill/>
                </a:ln>
                <a:solidFill>
                  <a:srgbClr val="333333"/>
                </a:solidFill>
                <a:effectLst/>
              </a:rPr>
              <a:t> P, Bennett J, </a:t>
            </a:r>
            <a:r>
              <a:rPr kumimoji="0" lang="en-US" altLang="en-US" sz="1200" b="0" i="0" u="none" strike="noStrike" cap="none" normalizeH="0" baseline="0" dirty="0" err="1">
                <a:ln>
                  <a:noFill/>
                </a:ln>
                <a:solidFill>
                  <a:srgbClr val="333333"/>
                </a:solidFill>
                <a:effectLst/>
              </a:rPr>
              <a:t>Possingham</a:t>
            </a:r>
            <a:r>
              <a:rPr kumimoji="0" lang="en-US" altLang="en-US" sz="1200" b="0" i="0" u="none" strike="noStrike" cap="none" normalizeH="0" baseline="0" dirty="0">
                <a:ln>
                  <a:noFill/>
                </a:ln>
                <a:solidFill>
                  <a:srgbClr val="333333"/>
                </a:solidFill>
                <a:effectLst/>
              </a:rPr>
              <a:t> HP (2017). </a:t>
            </a:r>
            <a:r>
              <a:rPr kumimoji="0" lang="en-US" altLang="en-US" sz="1200" b="0" i="0" u="none" strike="noStrike" cap="none" normalizeH="0" baseline="0" dirty="0" err="1">
                <a:ln>
                  <a:noFill/>
                </a:ln>
                <a:solidFill>
                  <a:srgbClr val="333333"/>
                </a:solidFill>
                <a:effectLst/>
              </a:rPr>
              <a:t>prioritizr</a:t>
            </a:r>
            <a:r>
              <a:rPr kumimoji="0" lang="en-US" altLang="en-US" sz="1200" b="0" i="0" u="none" strike="noStrike" cap="none" normalizeH="0" baseline="0" dirty="0">
                <a:ln>
                  <a:noFill/>
                </a:ln>
                <a:solidFill>
                  <a:srgbClr val="333333"/>
                </a:solidFill>
                <a:effectLst/>
              </a:rPr>
              <a:t>: Systematic Conservation Prioritization in R. R package version 3.0.3.</a:t>
            </a:r>
            <a:r>
              <a:rPr kumimoji="0" lang="en-US" altLang="en-US" sz="1200" b="0" i="0" u="none" strike="noStrike" cap="none" normalizeH="0" baseline="0" dirty="0">
                <a:ln>
                  <a:noFill/>
                </a:ln>
                <a:solidFill>
                  <a:schemeClr val="tx1"/>
                </a:solidFill>
                <a:effectLst/>
              </a:rPr>
              <a:t> </a:t>
            </a:r>
          </a:p>
        </p:txBody>
      </p:sp>
      <p:sp>
        <p:nvSpPr>
          <p:cNvPr id="18" name="Rectangle 17"/>
          <p:cNvSpPr/>
          <p:nvPr/>
        </p:nvSpPr>
        <p:spPr>
          <a:xfrm>
            <a:off x="1918248" y="5563040"/>
            <a:ext cx="5756704" cy="523220"/>
          </a:xfrm>
          <a:prstGeom prst="rect">
            <a:avLst/>
          </a:prstGeom>
        </p:spPr>
        <p:txBody>
          <a:bodyPr wrap="none">
            <a:spAutoFit/>
          </a:bodyPr>
          <a:lstStyle/>
          <a:p>
            <a:r>
              <a:rPr lang="en-US" altLang="en-US" sz="2800" dirty="0">
                <a:solidFill>
                  <a:srgbClr val="333333"/>
                </a:solidFill>
                <a:hlinkClick r:id="rId7"/>
              </a:rPr>
              <a:t>https://github.com/prioritizr/prioritizr</a:t>
            </a:r>
            <a:endParaRPr lang="en-US" sz="2800" dirty="0"/>
          </a:p>
        </p:txBody>
      </p:sp>
    </p:spTree>
    <p:extLst>
      <p:ext uri="{BB962C8B-B14F-4D97-AF65-F5344CB8AC3E}">
        <p14:creationId xmlns:p14="http://schemas.microsoft.com/office/powerpoint/2010/main" val="16049157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mn-lt"/>
              </a:rPr>
              <a:t>Under development</a:t>
            </a:r>
          </a:p>
        </p:txBody>
      </p:sp>
      <p:sp>
        <p:nvSpPr>
          <p:cNvPr id="3" name="Content Placeholder 2"/>
          <p:cNvSpPr>
            <a:spLocks noGrp="1"/>
          </p:cNvSpPr>
          <p:nvPr>
            <p:ph idx="1"/>
          </p:nvPr>
        </p:nvSpPr>
        <p:spPr/>
        <p:txBody>
          <a:bodyPr>
            <a:normAutofit/>
          </a:bodyPr>
          <a:lstStyle/>
          <a:p>
            <a:pPr marL="0" indent="0">
              <a:buNone/>
            </a:pPr>
            <a:r>
              <a:rPr lang="en-US" dirty="0"/>
              <a:t>Combine CDFCP tool with </a:t>
            </a:r>
            <a:r>
              <a:rPr lang="en-US" dirty="0" err="1"/>
              <a:t>prioritizr</a:t>
            </a:r>
            <a:r>
              <a:rPr lang="en-US" dirty="0"/>
              <a:t> to allow users to interactively build and customize conservation planning problems.</a:t>
            </a:r>
          </a:p>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455" y="3485080"/>
            <a:ext cx="2305869" cy="2641083"/>
          </a:xfrm>
          <a:prstGeom prst="rect">
            <a:avLst/>
          </a:prstGeom>
        </p:spPr>
      </p:pic>
      <p:pic>
        <p:nvPicPr>
          <p:cNvPr id="8" name="Content Placeholder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92" y="3543270"/>
            <a:ext cx="4050218" cy="2524702"/>
          </a:xfrm>
          <a:prstGeom prst="rect">
            <a:avLst/>
          </a:prstGeom>
          <a:ln>
            <a:solidFill>
              <a:schemeClr val="tx1"/>
            </a:solidFill>
          </a:ln>
        </p:spPr>
      </p:pic>
      <p:sp>
        <p:nvSpPr>
          <p:cNvPr id="7" name="Plus 6"/>
          <p:cNvSpPr/>
          <p:nvPr/>
        </p:nvSpPr>
        <p:spPr>
          <a:xfrm>
            <a:off x="4785782" y="4348421"/>
            <a:ext cx="914400" cy="91440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497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E47C85-06F6-415E-8D30-7F4C0C0ED57E}"/>
              </a:ext>
            </a:extLst>
          </p:cNvPr>
          <p:cNvSpPr>
            <a:spLocks noGrp="1"/>
          </p:cNvSpPr>
          <p:nvPr>
            <p:ph type="title"/>
          </p:nvPr>
        </p:nvSpPr>
        <p:spPr>
          <a:xfrm>
            <a:off x="381000" y="587375"/>
            <a:ext cx="3810000" cy="2667000"/>
          </a:xfrm>
        </p:spPr>
        <p:txBody>
          <a:bodyPr/>
          <a:lstStyle/>
          <a:p>
            <a:pPr algn="l"/>
            <a:r>
              <a:rPr lang="en-US" altLang="en-US" sz="4000">
                <a:latin typeface="Times New Roman" panose="02020603050405020304" pitchFamily="18" charset="0"/>
                <a:cs typeface="Times New Roman" panose="02020603050405020304" pitchFamily="18" charset="0"/>
              </a:rPr>
              <a:t>Payments for Ecosystem Services</a:t>
            </a:r>
            <a:br>
              <a:rPr lang="en-US" altLang="en-US" sz="4000">
                <a:latin typeface="Times New Roman" panose="02020603050405020304" pitchFamily="18" charset="0"/>
                <a:cs typeface="Times New Roman" panose="02020603050405020304" pitchFamily="18" charset="0"/>
              </a:rPr>
            </a:br>
            <a:endParaRPr lang="en-US" altLang="en-US" sz="4000">
              <a:latin typeface="Times New Roman" panose="02020603050405020304" pitchFamily="18" charset="0"/>
              <a:cs typeface="Times New Roman" panose="02020603050405020304" pitchFamily="18" charset="0"/>
            </a:endParaRPr>
          </a:p>
        </p:txBody>
      </p:sp>
      <p:pic>
        <p:nvPicPr>
          <p:cNvPr id="5" name="Content Placeholder 4" descr="http://forest-trends.org/releases/uploads/cover_view_from_the_underside.jpg">
            <a:extLst>
              <a:ext uri="{FF2B5EF4-FFF2-40B4-BE49-F238E27FC236}">
                <a16:creationId xmlns:a16="http://schemas.microsoft.com/office/drawing/2014/main" id="{8F9422C2-1FC2-4F1F-AEBC-ADEE14A0A0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24313" y="195263"/>
            <a:ext cx="4967287" cy="6434137"/>
          </a:xfrm>
          <a:noFill/>
        </p:spPr>
      </p:pic>
      <p:sp>
        <p:nvSpPr>
          <p:cNvPr id="6" name="TextBox 5">
            <a:extLst>
              <a:ext uri="{FF2B5EF4-FFF2-40B4-BE49-F238E27FC236}">
                <a16:creationId xmlns:a16="http://schemas.microsoft.com/office/drawing/2014/main" id="{20C1EFA8-423A-4AFC-8D53-C5738A4C4F1E}"/>
              </a:ext>
            </a:extLst>
          </p:cNvPr>
          <p:cNvSpPr txBox="1">
            <a:spLocks noChangeArrowheads="1"/>
          </p:cNvSpPr>
          <p:nvPr/>
        </p:nvSpPr>
        <p:spPr bwMode="auto">
          <a:xfrm>
            <a:off x="381000" y="3962400"/>
            <a:ext cx="3103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dirty="0">
                <a:latin typeface="Arial" panose="020B0604020202020204" pitchFamily="34" charset="0"/>
              </a:rPr>
              <a:t>$6 Billion Invested</a:t>
            </a:r>
          </a:p>
          <a:p>
            <a:pPr>
              <a:spcBef>
                <a:spcPct val="0"/>
              </a:spcBef>
              <a:buFontTx/>
              <a:buNone/>
            </a:pPr>
            <a:r>
              <a:rPr lang="en-US" altLang="en-US" sz="2800" dirty="0">
                <a:latin typeface="Arial" panose="020B0604020202020204" pitchFamily="34" charset="0"/>
              </a:rPr>
              <a:t>to 2016 in Carbon</a:t>
            </a:r>
          </a:p>
        </p:txBody>
      </p:sp>
    </p:spTree>
    <p:extLst>
      <p:ext uri="{BB962C8B-B14F-4D97-AF65-F5344CB8AC3E}">
        <p14:creationId xmlns:p14="http://schemas.microsoft.com/office/powerpoint/2010/main" val="1196109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F480-3B34-47F2-A46A-0B49EE375F12}"/>
              </a:ext>
            </a:extLst>
          </p:cNvPr>
          <p:cNvSpPr>
            <a:spLocks noGrp="1"/>
          </p:cNvSpPr>
          <p:nvPr>
            <p:ph type="title"/>
          </p:nvPr>
        </p:nvSpPr>
        <p:spPr>
          <a:xfrm>
            <a:off x="228600" y="228600"/>
            <a:ext cx="8229600" cy="1143000"/>
          </a:xfrm>
        </p:spPr>
        <p:txBody>
          <a:bodyPr/>
          <a:lstStyle/>
          <a:p>
            <a:pPr algn="l" eaLnBrk="1" hangingPunct="1"/>
            <a:r>
              <a:rPr lang="en-US" altLang="en-US" sz="3200" b="1"/>
              <a:t>Synergies: High Value Forests Have Standing Carbon In Excess of 200 t/ha</a:t>
            </a:r>
          </a:p>
        </p:txBody>
      </p:sp>
      <p:pic>
        <p:nvPicPr>
          <p:cNvPr id="3" name="Content Placeholder 2">
            <a:extLst>
              <a:ext uri="{FF2B5EF4-FFF2-40B4-BE49-F238E27FC236}">
                <a16:creationId xmlns:a16="http://schemas.microsoft.com/office/drawing/2014/main" id="{2DA1995A-3675-4450-A875-736659905D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535113"/>
            <a:ext cx="6788150" cy="5210175"/>
          </a:xfrm>
        </p:spPr>
      </p:pic>
      <p:sp>
        <p:nvSpPr>
          <p:cNvPr id="4" name="TextBox 3">
            <a:extLst>
              <a:ext uri="{FF2B5EF4-FFF2-40B4-BE49-F238E27FC236}">
                <a16:creationId xmlns:a16="http://schemas.microsoft.com/office/drawing/2014/main" id="{78B65E35-563F-484B-9C17-7455080AF0F4}"/>
              </a:ext>
            </a:extLst>
          </p:cNvPr>
          <p:cNvSpPr txBox="1">
            <a:spLocks noChangeArrowheads="1"/>
          </p:cNvSpPr>
          <p:nvPr/>
        </p:nvSpPr>
        <p:spPr bwMode="auto">
          <a:xfrm>
            <a:off x="271463" y="2068513"/>
            <a:ext cx="190500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200" b="1">
                <a:solidFill>
                  <a:srgbClr val="000000"/>
                </a:solidFill>
              </a:rPr>
              <a:t>Standing Carbon in High Value Forests in the Georgia Basin is Currently Worth $4-10K/ha</a:t>
            </a:r>
          </a:p>
          <a:p>
            <a:pPr eaLnBrk="1" hangingPunct="1">
              <a:spcBef>
                <a:spcPct val="0"/>
              </a:spcBef>
              <a:buFontTx/>
              <a:buNone/>
            </a:pPr>
            <a:endParaRPr lang="en-US" altLang="en-US" sz="2200" b="1">
              <a:solidFill>
                <a:srgbClr val="000000"/>
              </a:solidFill>
            </a:endParaRPr>
          </a:p>
          <a:p>
            <a:pPr eaLnBrk="1" hangingPunct="1">
              <a:spcBef>
                <a:spcPct val="0"/>
              </a:spcBef>
              <a:buFontTx/>
              <a:buNone/>
            </a:pPr>
            <a:r>
              <a:rPr lang="en-US" altLang="en-US" sz="2200" b="1">
                <a:solidFill>
                  <a:srgbClr val="000000"/>
                </a:solidFill>
              </a:rPr>
              <a:t>~3-15% of Acquisition Cost</a:t>
            </a:r>
          </a:p>
        </p:txBody>
      </p:sp>
    </p:spTree>
    <p:extLst>
      <p:ext uri="{BB962C8B-B14F-4D97-AF65-F5344CB8AC3E}">
        <p14:creationId xmlns:p14="http://schemas.microsoft.com/office/powerpoint/2010/main" val="2695853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81B4869F-4EFA-4D11-9B59-7AD7CC4BF4A3}"/>
              </a:ext>
            </a:extLst>
          </p:cNvPr>
          <p:cNvSpPr txBox="1">
            <a:spLocks noChangeArrowheads="1"/>
          </p:cNvSpPr>
          <p:nvPr/>
        </p:nvSpPr>
        <p:spPr bwMode="auto">
          <a:xfrm>
            <a:off x="228600" y="1905000"/>
            <a:ext cx="19050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200" b="1">
                <a:solidFill>
                  <a:srgbClr val="000000"/>
                </a:solidFill>
              </a:rPr>
              <a:t>High Sequestration Rates in Young Forest May Facilitate Landscape Level Planning</a:t>
            </a:r>
          </a:p>
        </p:txBody>
      </p:sp>
      <p:pic>
        <p:nvPicPr>
          <p:cNvPr id="3" name="Picture 3">
            <a:extLst>
              <a:ext uri="{FF2B5EF4-FFF2-40B4-BE49-F238E27FC236}">
                <a16:creationId xmlns:a16="http://schemas.microsoft.com/office/drawing/2014/main" id="{9743AF16-B2FC-4FC2-8ADB-1EBD50963A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98700" y="1524000"/>
            <a:ext cx="6780213" cy="5246688"/>
          </a:xfrm>
        </p:spPr>
      </p:pic>
      <p:sp>
        <p:nvSpPr>
          <p:cNvPr id="4" name="Title 1">
            <a:extLst>
              <a:ext uri="{FF2B5EF4-FFF2-40B4-BE49-F238E27FC236}">
                <a16:creationId xmlns:a16="http://schemas.microsoft.com/office/drawing/2014/main" id="{AFF73C3C-A5D2-4452-B4F5-B7CE6729EE04}"/>
              </a:ext>
            </a:extLst>
          </p:cNvPr>
          <p:cNvSpPr txBox="1">
            <a:spLocks/>
          </p:cNvSpPr>
          <p:nvPr/>
        </p:nvSpPr>
        <p:spPr>
          <a:xfrm>
            <a:off x="228600" y="228600"/>
            <a:ext cx="8229600" cy="1143000"/>
          </a:xfrm>
          <a:prstGeom prst="rect">
            <a:avLst/>
          </a:prstGeom>
        </p:spPr>
        <p:txBody>
          <a:bodyPr anchor="ctr">
            <a:normAutofit fontScale="92500"/>
          </a:bodyPr>
          <a:lstStyle/>
          <a:p>
            <a:pPr eaLnBrk="1" fontAlgn="auto" hangingPunct="1">
              <a:spcAft>
                <a:spcPts val="0"/>
              </a:spcAft>
              <a:defRPr/>
            </a:pPr>
            <a:r>
              <a:rPr lang="en-US" sz="3200" b="1" dirty="0">
                <a:solidFill>
                  <a:prstClr val="black"/>
                </a:solidFill>
                <a:latin typeface="Calibri"/>
              </a:rPr>
              <a:t>Synergies: High Value Forests Are Often Adjacent to Younger Forest With High Sequestration</a:t>
            </a:r>
          </a:p>
        </p:txBody>
      </p:sp>
    </p:spTree>
    <p:extLst>
      <p:ext uri="{BB962C8B-B14F-4D97-AF65-F5344CB8AC3E}">
        <p14:creationId xmlns:p14="http://schemas.microsoft.com/office/powerpoint/2010/main" val="1737632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2DC6-FFB4-4C4C-816F-A3F5B68DCC0A}"/>
              </a:ext>
            </a:extLst>
          </p:cNvPr>
          <p:cNvSpPr>
            <a:spLocks noGrp="1"/>
          </p:cNvSpPr>
          <p:nvPr>
            <p:ph type="title"/>
          </p:nvPr>
        </p:nvSpPr>
        <p:spPr>
          <a:xfrm>
            <a:off x="303213" y="196850"/>
            <a:ext cx="8229600" cy="1143000"/>
          </a:xfrm>
        </p:spPr>
        <p:txBody>
          <a:bodyPr rtlCol="0">
            <a:normAutofit fontScale="90000"/>
          </a:bodyPr>
          <a:lstStyle/>
          <a:p>
            <a:pPr algn="l" eaLnBrk="1" fontAlgn="auto" hangingPunct="1">
              <a:spcAft>
                <a:spcPts val="0"/>
              </a:spcAft>
              <a:defRPr/>
            </a:pPr>
            <a:r>
              <a:rPr lang="en-CA" b="1" dirty="0"/>
              <a:t>Biodiversity – Carbon Synergy in the Conservation of Forested Land</a:t>
            </a:r>
          </a:p>
        </p:txBody>
      </p:sp>
      <p:sp>
        <p:nvSpPr>
          <p:cNvPr id="3" name="Content Placeholder 2">
            <a:extLst>
              <a:ext uri="{FF2B5EF4-FFF2-40B4-BE49-F238E27FC236}">
                <a16:creationId xmlns:a16="http://schemas.microsoft.com/office/drawing/2014/main" id="{408B071F-F1AD-4202-B201-AC3D2CCA17A8}"/>
              </a:ext>
            </a:extLst>
          </p:cNvPr>
          <p:cNvSpPr>
            <a:spLocks noGrp="1"/>
          </p:cNvSpPr>
          <p:nvPr>
            <p:ph idx="1"/>
          </p:nvPr>
        </p:nvSpPr>
        <p:spPr>
          <a:xfrm>
            <a:off x="122238" y="1600200"/>
            <a:ext cx="5516562" cy="4525963"/>
          </a:xfrm>
        </p:spPr>
        <p:txBody>
          <a:bodyPr rtlCol="0">
            <a:normAutofit fontScale="92500" lnSpcReduction="10000"/>
          </a:bodyPr>
          <a:lstStyle/>
          <a:p>
            <a:pPr eaLnBrk="1" fontAlgn="auto" hangingPunct="1">
              <a:spcAft>
                <a:spcPts val="0"/>
              </a:spcAft>
              <a:defRPr/>
            </a:pPr>
            <a:r>
              <a:rPr lang="en-CA" dirty="0"/>
              <a:t>Biodiversity features</a:t>
            </a:r>
          </a:p>
          <a:p>
            <a:pPr lvl="1" eaLnBrk="1" fontAlgn="auto" hangingPunct="1">
              <a:spcAft>
                <a:spcPts val="0"/>
              </a:spcAft>
              <a:defRPr/>
            </a:pPr>
            <a:r>
              <a:rPr lang="el-GR" dirty="0"/>
              <a:t>β</a:t>
            </a:r>
            <a:r>
              <a:rPr lang="en-CA" dirty="0"/>
              <a:t>-diversity of Old Forest and </a:t>
            </a:r>
            <a:r>
              <a:rPr lang="en-CA" dirty="0" err="1"/>
              <a:t>Savanna</a:t>
            </a:r>
            <a:r>
              <a:rPr lang="en-CA" dirty="0"/>
              <a:t> Bird Communities</a:t>
            </a:r>
            <a:br>
              <a:rPr lang="en-CA" dirty="0"/>
            </a:br>
            <a:endParaRPr lang="en-CA" dirty="0"/>
          </a:p>
          <a:p>
            <a:pPr eaLnBrk="1" fontAlgn="auto" hangingPunct="1">
              <a:spcAft>
                <a:spcPts val="0"/>
              </a:spcAft>
              <a:defRPr/>
            </a:pPr>
            <a:r>
              <a:rPr lang="en-CA" dirty="0"/>
              <a:t>Carbon budget model</a:t>
            </a:r>
          </a:p>
          <a:p>
            <a:pPr lvl="1" eaLnBrk="1" fontAlgn="auto" hangingPunct="1">
              <a:spcAft>
                <a:spcPts val="0"/>
              </a:spcAft>
              <a:defRPr/>
            </a:pPr>
            <a:r>
              <a:rPr lang="en-CA" dirty="0"/>
              <a:t>Standing Carbon</a:t>
            </a:r>
          </a:p>
          <a:p>
            <a:pPr lvl="1" eaLnBrk="1" fontAlgn="auto" hangingPunct="1">
              <a:spcAft>
                <a:spcPts val="0"/>
              </a:spcAft>
              <a:defRPr/>
            </a:pPr>
            <a:r>
              <a:rPr lang="en-CA" dirty="0"/>
              <a:t>Sequestration potential</a:t>
            </a:r>
            <a:br>
              <a:rPr lang="en-CA" dirty="0"/>
            </a:br>
            <a:endParaRPr lang="en-CA" dirty="0"/>
          </a:p>
          <a:p>
            <a:pPr eaLnBrk="1" fontAlgn="auto" hangingPunct="1">
              <a:spcAft>
                <a:spcPts val="0"/>
              </a:spcAft>
              <a:defRPr/>
            </a:pPr>
            <a:r>
              <a:rPr lang="en-CA" dirty="0"/>
              <a:t>Cost metrics used:</a:t>
            </a:r>
          </a:p>
          <a:p>
            <a:pPr marL="914400" lvl="1" indent="-514350" eaLnBrk="1" fontAlgn="auto" hangingPunct="1">
              <a:spcAft>
                <a:spcPts val="0"/>
              </a:spcAft>
              <a:buFont typeface="+mj-lt"/>
              <a:buAutoNum type="arabicPeriod"/>
              <a:defRPr/>
            </a:pPr>
            <a:r>
              <a:rPr lang="en-CA" sz="2000" dirty="0"/>
              <a:t>Total Land Value (TLV)</a:t>
            </a:r>
          </a:p>
          <a:p>
            <a:pPr marL="914400" lvl="1" indent="-514350" eaLnBrk="1" fontAlgn="auto" hangingPunct="1">
              <a:spcAft>
                <a:spcPts val="0"/>
              </a:spcAft>
              <a:buFont typeface="+mj-lt"/>
              <a:buAutoNum type="arabicPeriod"/>
              <a:defRPr/>
            </a:pPr>
            <a:r>
              <a:rPr lang="en-CA" sz="2000" dirty="0"/>
              <a:t>TLV – Standing Carbon * $/t</a:t>
            </a:r>
          </a:p>
          <a:p>
            <a:pPr marL="914400" lvl="1" indent="-514350" eaLnBrk="1" fontAlgn="auto" hangingPunct="1">
              <a:spcAft>
                <a:spcPts val="0"/>
              </a:spcAft>
              <a:buFont typeface="+mj-lt"/>
              <a:buAutoNum type="arabicPeriod"/>
              <a:defRPr/>
            </a:pPr>
            <a:r>
              <a:rPr lang="en-CA" sz="2000" dirty="0"/>
              <a:t>TLV – Sequestration Potential (20a) * $/t</a:t>
            </a:r>
          </a:p>
          <a:p>
            <a:pPr marL="914400" lvl="1" indent="-514350" eaLnBrk="1" fontAlgn="auto" hangingPunct="1">
              <a:spcAft>
                <a:spcPts val="0"/>
              </a:spcAft>
              <a:buFont typeface="+mj-lt"/>
              <a:buAutoNum type="arabicPeriod"/>
              <a:defRPr/>
            </a:pPr>
            <a:r>
              <a:rPr lang="en-CA" sz="2000" dirty="0"/>
              <a:t>TVL – Stand. Carb *$/t – </a:t>
            </a:r>
            <a:r>
              <a:rPr lang="en-CA" sz="2000" dirty="0" err="1"/>
              <a:t>Sequ</a:t>
            </a:r>
            <a:r>
              <a:rPr lang="en-CA" sz="2000" dirty="0"/>
              <a:t>. Pot. * $/t</a:t>
            </a:r>
          </a:p>
          <a:p>
            <a:pPr lvl="1" eaLnBrk="1" fontAlgn="auto" hangingPunct="1">
              <a:spcAft>
                <a:spcPts val="0"/>
              </a:spcAft>
              <a:defRPr/>
            </a:pPr>
            <a:endParaRPr lang="en-CA" dirty="0"/>
          </a:p>
        </p:txBody>
      </p:sp>
      <p:pic>
        <p:nvPicPr>
          <p:cNvPr id="4" name="Picture 5">
            <a:extLst>
              <a:ext uri="{FF2B5EF4-FFF2-40B4-BE49-F238E27FC236}">
                <a16:creationId xmlns:a16="http://schemas.microsoft.com/office/drawing/2014/main" id="{0B8B80DD-2169-44AA-99E4-5820CC7317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447800"/>
            <a:ext cx="353218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90029A50-133D-4901-BC13-3852D198CF16}"/>
              </a:ext>
            </a:extLst>
          </p:cNvPr>
          <p:cNvSpPr txBox="1">
            <a:spLocks noChangeArrowheads="1"/>
          </p:cNvSpPr>
          <p:nvPr/>
        </p:nvSpPr>
        <p:spPr bwMode="auto">
          <a:xfrm>
            <a:off x="457200" y="6313488"/>
            <a:ext cx="8120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2400">
                <a:solidFill>
                  <a:srgbClr val="000000"/>
                </a:solidFill>
              </a:rPr>
              <a:t>$/t presented: 12.5 (average cost payed by Pacific Carbon Trust)</a:t>
            </a:r>
          </a:p>
        </p:txBody>
      </p:sp>
    </p:spTree>
    <p:extLst>
      <p:ext uri="{BB962C8B-B14F-4D97-AF65-F5344CB8AC3E}">
        <p14:creationId xmlns:p14="http://schemas.microsoft.com/office/powerpoint/2010/main" val="290732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ACD0-F6ED-44FB-A44A-66155F1D0523}"/>
              </a:ext>
            </a:extLst>
          </p:cNvPr>
          <p:cNvSpPr>
            <a:spLocks noGrp="1"/>
          </p:cNvSpPr>
          <p:nvPr>
            <p:ph type="title"/>
          </p:nvPr>
        </p:nvSpPr>
        <p:spPr>
          <a:xfrm>
            <a:off x="1447800" y="-92075"/>
            <a:ext cx="8229600" cy="854075"/>
          </a:xfrm>
        </p:spPr>
        <p:txBody>
          <a:bodyPr/>
          <a:lstStyle/>
          <a:p>
            <a:pPr eaLnBrk="1" hangingPunct="1"/>
            <a:r>
              <a:rPr lang="en-CA" altLang="en-US" b="1" dirty="0"/>
              <a:t>Biodiversity - Carbon</a:t>
            </a:r>
            <a:endParaRPr lang="en-CA" altLang="en-US" dirty="0"/>
          </a:p>
        </p:txBody>
      </p:sp>
      <p:pic>
        <p:nvPicPr>
          <p:cNvPr id="3" name="Picture 3" descr="D:\Work\_Biodiv_Carbon_MS\Figures\R\test.png">
            <a:extLst>
              <a:ext uri="{FF2B5EF4-FFF2-40B4-BE49-F238E27FC236}">
                <a16:creationId xmlns:a16="http://schemas.microsoft.com/office/drawing/2014/main" id="{852AF0A8-4EB5-491E-8AF2-7A2B6F7F10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763" y="762000"/>
            <a:ext cx="8174037" cy="5621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TextBox 8">
            <a:extLst>
              <a:ext uri="{FF2B5EF4-FFF2-40B4-BE49-F238E27FC236}">
                <a16:creationId xmlns:a16="http://schemas.microsoft.com/office/drawing/2014/main" id="{7C032C66-5616-41BD-A0FF-47335E842C45}"/>
              </a:ext>
            </a:extLst>
          </p:cNvPr>
          <p:cNvSpPr txBox="1">
            <a:spLocks noChangeArrowheads="1"/>
          </p:cNvSpPr>
          <p:nvPr/>
        </p:nvSpPr>
        <p:spPr bwMode="auto">
          <a:xfrm>
            <a:off x="5997575" y="6445250"/>
            <a:ext cx="28463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de-AT" altLang="en-US" sz="1200">
                <a:solidFill>
                  <a:srgbClr val="000000"/>
                </a:solidFill>
              </a:rPr>
              <a:t>Schuster, Martin &amp; Arcese  2014 </a:t>
            </a:r>
            <a:r>
              <a:rPr lang="en-CA" altLang="en-US" sz="1200">
                <a:solidFill>
                  <a:srgbClr val="000000"/>
                </a:solidFill>
              </a:rPr>
              <a:t>PLoS One</a:t>
            </a:r>
            <a:r>
              <a:rPr lang="en-CA" altLang="en-US" sz="1200" i="1">
                <a:solidFill>
                  <a:srgbClr val="000000"/>
                </a:solidFill>
              </a:rPr>
              <a:t> </a:t>
            </a:r>
            <a:endParaRPr lang="en-US" altLang="en-US" sz="1200">
              <a:solidFill>
                <a:srgbClr val="000000"/>
              </a:solidFill>
            </a:endParaRPr>
          </a:p>
        </p:txBody>
      </p:sp>
      <p:sp>
        <p:nvSpPr>
          <p:cNvPr id="5" name="TextBox 3">
            <a:extLst>
              <a:ext uri="{FF2B5EF4-FFF2-40B4-BE49-F238E27FC236}">
                <a16:creationId xmlns:a16="http://schemas.microsoft.com/office/drawing/2014/main" id="{D9A459F5-C3A4-4DD0-AB48-8A8FA2370C31}"/>
              </a:ext>
            </a:extLst>
          </p:cNvPr>
          <p:cNvSpPr txBox="1">
            <a:spLocks noChangeArrowheads="1"/>
          </p:cNvSpPr>
          <p:nvPr/>
        </p:nvSpPr>
        <p:spPr bwMode="auto">
          <a:xfrm>
            <a:off x="2555875" y="1066800"/>
            <a:ext cx="6130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3600">
                <a:solidFill>
                  <a:srgbClr val="000000"/>
                </a:solidFill>
              </a:rPr>
              <a:t>Huge Initial Reductions in Cost Possible</a:t>
            </a:r>
          </a:p>
        </p:txBody>
      </p:sp>
    </p:spTree>
    <p:extLst>
      <p:ext uri="{BB962C8B-B14F-4D97-AF65-F5344CB8AC3E}">
        <p14:creationId xmlns:p14="http://schemas.microsoft.com/office/powerpoint/2010/main" val="951678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0706" name="Picture 12" descr="DSC_0226.JPG">
            <a:extLst>
              <a:ext uri="{FF2B5EF4-FFF2-40B4-BE49-F238E27FC236}">
                <a16:creationId xmlns:a16="http://schemas.microsoft.com/office/drawing/2014/main" id="{FF94F0A7-AF21-43B1-A16F-58DCFA985C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56313" y="-195263"/>
            <a:ext cx="3087687"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707" name="Title 3">
            <a:extLst>
              <a:ext uri="{FF2B5EF4-FFF2-40B4-BE49-F238E27FC236}">
                <a16:creationId xmlns:a16="http://schemas.microsoft.com/office/drawing/2014/main" id="{C4AC1E25-A95E-40E4-B924-5291C66B27D4}"/>
              </a:ext>
            </a:extLst>
          </p:cNvPr>
          <p:cNvSpPr>
            <a:spLocks noGrp="1"/>
          </p:cNvSpPr>
          <p:nvPr>
            <p:ph type="title"/>
          </p:nvPr>
        </p:nvSpPr>
        <p:spPr>
          <a:xfrm>
            <a:off x="123825" y="84138"/>
            <a:ext cx="6113463" cy="1219200"/>
          </a:xfrm>
        </p:spPr>
        <p:txBody>
          <a:bodyPr/>
          <a:lstStyle/>
          <a:p>
            <a:pPr algn="l" eaLnBrk="1" hangingPunct="1"/>
            <a:r>
              <a:rPr lang="en-US" altLang="en-US" sz="3600">
                <a:solidFill>
                  <a:schemeClr val="bg1"/>
                </a:solidFill>
                <a:latin typeface="Times New Roman" panose="02020603050405020304" pitchFamily="18" charset="0"/>
                <a:cs typeface="Times New Roman" panose="02020603050405020304" pitchFamily="18" charset="0"/>
              </a:rPr>
              <a:t>Dry Forest / Savanna Habitats of the Georgia Basin</a:t>
            </a:r>
          </a:p>
        </p:txBody>
      </p:sp>
      <p:sp>
        <p:nvSpPr>
          <p:cNvPr id="7171" name="Content Placeholder 5">
            <a:extLst>
              <a:ext uri="{FF2B5EF4-FFF2-40B4-BE49-F238E27FC236}">
                <a16:creationId xmlns:a16="http://schemas.microsoft.com/office/drawing/2014/main" id="{40C79839-913F-4B96-9B31-9F508FACD59A}"/>
              </a:ext>
            </a:extLst>
          </p:cNvPr>
          <p:cNvSpPr>
            <a:spLocks noGrp="1"/>
          </p:cNvSpPr>
          <p:nvPr>
            <p:ph sz="half" idx="1"/>
          </p:nvPr>
        </p:nvSpPr>
        <p:spPr>
          <a:xfrm>
            <a:off x="212725" y="1066800"/>
            <a:ext cx="4511675" cy="3154363"/>
          </a:xfrm>
        </p:spPr>
        <p:txBody>
          <a:bodyPr/>
          <a:lstStyle/>
          <a:p>
            <a:pPr marL="0" indent="0" eaLnBrk="1" hangingPunct="1">
              <a:buFont typeface="Arial" panose="020B0604020202020204" pitchFamily="34" charset="0"/>
              <a:buNone/>
            </a:pPr>
            <a:endParaRPr lang="en-US" altLang="en-US" sz="2600">
              <a:solidFill>
                <a:schemeClr val="bg1"/>
              </a:solidFill>
            </a:endParaRPr>
          </a:p>
          <a:p>
            <a:pPr marL="0" indent="0" eaLnBrk="1" hangingPunct="1"/>
            <a:endParaRPr lang="en-US" altLang="en-US" sz="1000">
              <a:solidFill>
                <a:schemeClr val="bg1"/>
              </a:solidFill>
            </a:endParaRPr>
          </a:p>
          <a:p>
            <a:pPr marL="0" indent="0" eaLnBrk="1" hangingPunct="1"/>
            <a:r>
              <a:rPr lang="en-US" altLang="en-US" sz="2600">
                <a:solidFill>
                  <a:schemeClr val="bg1"/>
                </a:solidFill>
              </a:rPr>
              <a:t> </a:t>
            </a:r>
            <a:r>
              <a:rPr lang="en-US" altLang="en-US" sz="2400">
                <a:solidFill>
                  <a:schemeClr val="bg1"/>
                </a:solidFill>
                <a:latin typeface="Times New Roman" panose="02020603050405020304" pitchFamily="18" charset="0"/>
                <a:cs typeface="Times New Roman" panose="02020603050405020304" pitchFamily="18" charset="0"/>
              </a:rPr>
              <a:t>49% Converted to Human Use </a:t>
            </a:r>
          </a:p>
          <a:p>
            <a:pPr marL="0" indent="0" eaLnBrk="1" hangingPunct="1"/>
            <a:r>
              <a:rPr lang="en-US" altLang="en-US" sz="2400">
                <a:solidFill>
                  <a:schemeClr val="bg1"/>
                </a:solidFill>
                <a:latin typeface="Times New Roman" panose="02020603050405020304" pitchFamily="18" charset="0"/>
                <a:cs typeface="Times New Roman" panose="02020603050405020304" pitchFamily="18" charset="0"/>
              </a:rPr>
              <a:t> &lt; 3% Pre-settlement Forest Intact</a:t>
            </a:r>
          </a:p>
          <a:p>
            <a:pPr marL="0" indent="0" eaLnBrk="1" hangingPunct="1"/>
            <a:r>
              <a:rPr lang="en-US" altLang="en-US" sz="2400">
                <a:solidFill>
                  <a:schemeClr val="bg1"/>
                </a:solidFill>
                <a:latin typeface="Times New Roman" panose="02020603050405020304" pitchFamily="18" charset="0"/>
                <a:cs typeface="Times New Roman" panose="02020603050405020304" pitchFamily="18" charset="0"/>
              </a:rPr>
              <a:t> &gt; 80% Privately-owned</a:t>
            </a:r>
          </a:p>
          <a:p>
            <a:pPr marL="0" indent="0" eaLnBrk="1" hangingPunct="1"/>
            <a:r>
              <a:rPr lang="en-US" altLang="en-US" sz="2400">
                <a:solidFill>
                  <a:schemeClr val="bg1"/>
                </a:solidFill>
                <a:latin typeface="Times New Roman" panose="02020603050405020304" pitchFamily="18" charset="0"/>
                <a:cs typeface="Times New Roman" panose="02020603050405020304" pitchFamily="18" charset="0"/>
              </a:rPr>
              <a:t> &gt;153  Species At Risk</a:t>
            </a:r>
          </a:p>
        </p:txBody>
      </p:sp>
      <p:sp>
        <p:nvSpPr>
          <p:cNvPr id="9" name="Down Arrow 8">
            <a:extLst>
              <a:ext uri="{FF2B5EF4-FFF2-40B4-BE49-F238E27FC236}">
                <a16:creationId xmlns:a16="http://schemas.microsoft.com/office/drawing/2014/main" id="{798B16DC-9F0D-4500-AA76-E51F68C4ADD6}"/>
              </a:ext>
            </a:extLst>
          </p:cNvPr>
          <p:cNvSpPr/>
          <p:nvPr/>
        </p:nvSpPr>
        <p:spPr>
          <a:xfrm rot="6856600">
            <a:off x="7405687" y="5110163"/>
            <a:ext cx="271463" cy="1220788"/>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800">
              <a:solidFill>
                <a:prstClr val="white"/>
              </a:solidFill>
            </a:endParaRPr>
          </a:p>
        </p:txBody>
      </p:sp>
      <p:sp>
        <p:nvSpPr>
          <p:cNvPr id="7173" name="TextBox 10">
            <a:extLst>
              <a:ext uri="{FF2B5EF4-FFF2-40B4-BE49-F238E27FC236}">
                <a16:creationId xmlns:a16="http://schemas.microsoft.com/office/drawing/2014/main" id="{B5397FD6-FB1F-4FF9-9D9D-01179A7D0E85}"/>
              </a:ext>
            </a:extLst>
          </p:cNvPr>
          <p:cNvSpPr txBox="1">
            <a:spLocks noChangeArrowheads="1"/>
          </p:cNvSpPr>
          <p:nvPr/>
        </p:nvSpPr>
        <p:spPr bwMode="auto">
          <a:xfrm>
            <a:off x="212725" y="3944938"/>
            <a:ext cx="41814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pPr>
            <a:r>
              <a:rPr lang="en-US" altLang="en-US" sz="2800">
                <a:solidFill>
                  <a:srgbClr val="FFC000"/>
                </a:solidFill>
                <a:latin typeface="Times New Roman" panose="02020603050405020304" pitchFamily="18" charset="0"/>
                <a:cs typeface="Times New Roman" panose="02020603050405020304" pitchFamily="18" charset="0"/>
              </a:rPr>
              <a:t>Most Imperiled Ecosystem in BC</a:t>
            </a:r>
          </a:p>
        </p:txBody>
      </p:sp>
      <p:pic>
        <p:nvPicPr>
          <p:cNvPr id="200711" name="Picture 10" descr="CDFCP Map">
            <a:extLst>
              <a:ext uri="{FF2B5EF4-FFF2-40B4-BE49-F238E27FC236}">
                <a16:creationId xmlns:a16="http://schemas.microsoft.com/office/drawing/2014/main" id="{DD7CBC6D-1F20-4B24-A648-5EA182B76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835275"/>
            <a:ext cx="4195762" cy="35655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357B1364-A17C-406E-9FF7-1A09F097D913}"/>
              </a:ext>
            </a:extLst>
          </p:cNvPr>
          <p:cNvSpPr txBox="1"/>
          <p:nvPr/>
        </p:nvSpPr>
        <p:spPr>
          <a:xfrm>
            <a:off x="6861175" y="4365625"/>
            <a:ext cx="1328738" cy="400050"/>
          </a:xfrm>
          <a:prstGeom prst="rect">
            <a:avLst/>
          </a:prstGeom>
          <a:noFill/>
        </p:spPr>
        <p:txBody>
          <a:bodyPr wrap="none">
            <a:spAutoFit/>
          </a:bodyPr>
          <a:lstStyle/>
          <a:p>
            <a:pPr eaLnBrk="1" fontAlgn="auto" hangingPunct="1">
              <a:spcBef>
                <a:spcPts val="0"/>
              </a:spcBef>
              <a:spcAft>
                <a:spcPts val="0"/>
              </a:spcAft>
              <a:defRPr/>
            </a:pPr>
            <a:r>
              <a:rPr lang="en-CA" sz="2000" b="1" kern="0" dirty="0">
                <a:solidFill>
                  <a:srgbClr val="C00000"/>
                </a:solidFill>
                <a:latin typeface="Calibri"/>
              </a:rPr>
              <a:t>Vancouver</a:t>
            </a:r>
            <a:endParaRPr lang="en-GB" sz="2000" b="1" kern="0" dirty="0">
              <a:solidFill>
                <a:srgbClr val="C00000"/>
              </a:solidFill>
              <a:latin typeface="Calibri"/>
            </a:endParaRPr>
          </a:p>
        </p:txBody>
      </p:sp>
      <p:pic>
        <p:nvPicPr>
          <p:cNvPr id="12" name="Picture 11">
            <a:extLst>
              <a:ext uri="{FF2B5EF4-FFF2-40B4-BE49-F238E27FC236}">
                <a16:creationId xmlns:a16="http://schemas.microsoft.com/office/drawing/2014/main" id="{97EC2C3D-1FF4-46EB-86B4-6957F96270A1}"/>
              </a:ext>
            </a:extLst>
          </p:cNvPr>
          <p:cNvPicPr preferRelativeResize="0">
            <a:picLocks noChangeAspect="1"/>
          </p:cNvPicPr>
          <p:nvPr/>
        </p:nvPicPr>
        <p:blipFill>
          <a:blip r:embed="rId4"/>
          <a:stretch>
            <a:fillRect/>
          </a:stretch>
        </p:blipFill>
        <p:spPr>
          <a:xfrm>
            <a:off x="5108575" y="1584325"/>
            <a:ext cx="3900488" cy="5029200"/>
          </a:xfrm>
          <a:prstGeom prst="rect">
            <a:avLst/>
          </a:prstGeom>
          <a:ln w="12700">
            <a:solidFill>
              <a:schemeClr val="tx1">
                <a:lumMod val="50000"/>
                <a:lumOff val="50000"/>
              </a:schemeClr>
            </a:solidFill>
          </a:ln>
        </p:spPr>
      </p:pic>
      <p:pic>
        <p:nvPicPr>
          <p:cNvPr id="11" name="Picture 2">
            <a:extLst>
              <a:ext uri="{FF2B5EF4-FFF2-40B4-BE49-F238E27FC236}">
                <a16:creationId xmlns:a16="http://schemas.microsoft.com/office/drawing/2014/main" id="{86370632-06ED-4E19-B30F-DA4D4CE21A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1438" y="2757488"/>
            <a:ext cx="235585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31858E20-90CF-410D-9B3D-84A722EBA3EB}"/>
              </a:ext>
            </a:extLst>
          </p:cNvPr>
          <p:cNvSpPr txBox="1">
            <a:spLocks noChangeArrowheads="1"/>
          </p:cNvSpPr>
          <p:nvPr/>
        </p:nvSpPr>
        <p:spPr bwMode="auto">
          <a:xfrm>
            <a:off x="682625" y="4930775"/>
            <a:ext cx="3530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 typeface="Arial" panose="020B0604020202020204" pitchFamily="34" charset="0"/>
              <a:buNone/>
            </a:pPr>
            <a:r>
              <a:rPr lang="en-US" altLang="en-US" sz="2800">
                <a:solidFill>
                  <a:srgbClr val="FFC000"/>
                </a:solidFill>
                <a:latin typeface="Times New Roman" panose="02020603050405020304" pitchFamily="18" charset="0"/>
                <a:cs typeface="Times New Roman" panose="02020603050405020304" pitchFamily="18" charset="0"/>
              </a:rPr>
              <a:t>And Throughout the Pacific Northwest</a:t>
            </a:r>
          </a:p>
        </p:txBody>
      </p:sp>
      <p:pic>
        <p:nvPicPr>
          <p:cNvPr id="13" name="Picture 12">
            <a:extLst>
              <a:ext uri="{FF2B5EF4-FFF2-40B4-BE49-F238E27FC236}">
                <a16:creationId xmlns:a16="http://schemas.microsoft.com/office/drawing/2014/main" id="{5F4F0764-B934-4BF7-8A74-D4C06FDD417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0263" y="4365625"/>
            <a:ext cx="1889125"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282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7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5F09-A742-4DA9-8D57-03DA35369B0D}"/>
              </a:ext>
            </a:extLst>
          </p:cNvPr>
          <p:cNvSpPr>
            <a:spLocks noGrp="1"/>
          </p:cNvSpPr>
          <p:nvPr>
            <p:ph type="title"/>
          </p:nvPr>
        </p:nvSpPr>
        <p:spPr/>
        <p:txBody>
          <a:bodyPr/>
          <a:lstStyle/>
          <a:p>
            <a:r>
              <a:rPr lang="en-CA" b="1" dirty="0"/>
              <a:t>Exercise I: Carbon offsets</a:t>
            </a:r>
          </a:p>
        </p:txBody>
      </p:sp>
      <p:sp>
        <p:nvSpPr>
          <p:cNvPr id="3" name="Content Placeholder 2">
            <a:extLst>
              <a:ext uri="{FF2B5EF4-FFF2-40B4-BE49-F238E27FC236}">
                <a16:creationId xmlns:a16="http://schemas.microsoft.com/office/drawing/2014/main" id="{ECA05A8B-0177-4F71-81E5-00B86C7DC000}"/>
              </a:ext>
            </a:extLst>
          </p:cNvPr>
          <p:cNvSpPr>
            <a:spLocks noGrp="1"/>
          </p:cNvSpPr>
          <p:nvPr>
            <p:ph idx="1"/>
          </p:nvPr>
        </p:nvSpPr>
        <p:spPr/>
        <p:txBody>
          <a:bodyPr/>
          <a:lstStyle/>
          <a:p>
            <a:endParaRPr lang="en-CA" dirty="0"/>
          </a:p>
          <a:p>
            <a:pPr marL="0" indent="0">
              <a:buNone/>
            </a:pPr>
            <a:r>
              <a:rPr lang="en-CA" sz="2800" b="1" dirty="0">
                <a:hlinkClick r:id="rId2"/>
              </a:rPr>
              <a:t>http://www.richard-schuster.com/ILP/</a:t>
            </a:r>
            <a:r>
              <a:rPr lang="en-CA" sz="2800" b="1" dirty="0"/>
              <a:t> </a:t>
            </a:r>
          </a:p>
          <a:p>
            <a:pPr marL="0" indent="0">
              <a:buNone/>
            </a:pPr>
            <a:endParaRPr lang="en-CA" sz="2800" b="1" dirty="0"/>
          </a:p>
          <a:p>
            <a:pPr marL="0" indent="0">
              <a:buNone/>
            </a:pPr>
            <a:endParaRPr lang="en-CA" sz="2800" b="1" dirty="0"/>
          </a:p>
        </p:txBody>
      </p:sp>
      <p:pic>
        <p:nvPicPr>
          <p:cNvPr id="4" name="Picture 3">
            <a:extLst>
              <a:ext uri="{FF2B5EF4-FFF2-40B4-BE49-F238E27FC236}">
                <a16:creationId xmlns:a16="http://schemas.microsoft.com/office/drawing/2014/main" id="{A49B850B-BEF8-4EBC-BB09-FE9ACB28B5E7}"/>
              </a:ext>
            </a:extLst>
          </p:cNvPr>
          <p:cNvPicPr>
            <a:picLocks noChangeAspect="1"/>
          </p:cNvPicPr>
          <p:nvPr/>
        </p:nvPicPr>
        <p:blipFill>
          <a:blip r:embed="rId3"/>
          <a:stretch>
            <a:fillRect/>
          </a:stretch>
        </p:blipFill>
        <p:spPr>
          <a:xfrm>
            <a:off x="457200" y="3844275"/>
            <a:ext cx="8229601" cy="2129449"/>
          </a:xfrm>
          <a:prstGeom prst="rect">
            <a:avLst/>
          </a:prstGeom>
          <a:ln>
            <a:solidFill>
              <a:schemeClr val="tx1"/>
            </a:solidFill>
          </a:ln>
        </p:spPr>
      </p:pic>
    </p:spTree>
    <p:extLst>
      <p:ext uri="{BB962C8B-B14F-4D97-AF65-F5344CB8AC3E}">
        <p14:creationId xmlns:p14="http://schemas.microsoft.com/office/powerpoint/2010/main" val="329594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bcfederationist.com/wp-content/uploads/2012/02/bc-old-growth-forest_102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735" y="1721042"/>
            <a:ext cx="3073730" cy="204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024" y="4318002"/>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2613" y="4817363"/>
            <a:ext cx="2071019" cy="13792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346211" y="5704391"/>
            <a:ext cx="2551223" cy="830997"/>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200594" y="744026"/>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379" y="4039696"/>
            <a:ext cx="2001245" cy="143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4968287"/>
            <a:ext cx="2338907" cy="156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5735" y="2099621"/>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399115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Box 1"/>
          <p:cNvSpPr txBox="1">
            <a:spLocks noChangeArrowheads="1"/>
          </p:cNvSpPr>
          <p:nvPr/>
        </p:nvSpPr>
        <p:spPr bwMode="auto">
          <a:xfrm>
            <a:off x="917039" y="552936"/>
            <a:ext cx="74247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Co-Benefit</a:t>
            </a:r>
            <a:endParaRPr lang="en-GB" altLang="en-US" sz="3600" dirty="0">
              <a:solidFill>
                <a:schemeClr val="tx2"/>
              </a:solidFill>
              <a:latin typeface="Times Roman" pitchFamily="18" charset="0"/>
            </a:endParaRPr>
          </a:p>
        </p:txBody>
      </p:sp>
      <p:sp>
        <p:nvSpPr>
          <p:cNvPr id="3" name="TextBox 2"/>
          <p:cNvSpPr txBox="1"/>
          <p:nvPr/>
        </p:nvSpPr>
        <p:spPr>
          <a:xfrm>
            <a:off x="7239000" y="2339741"/>
            <a:ext cx="1500283" cy="461665"/>
          </a:xfrm>
          <a:prstGeom prst="rect">
            <a:avLst/>
          </a:prstGeom>
          <a:noFill/>
        </p:spPr>
        <p:txBody>
          <a:bodyPr wrap="non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Vancouver</a:t>
            </a:r>
          </a:p>
        </p:txBody>
      </p:sp>
      <p:sp>
        <p:nvSpPr>
          <p:cNvPr id="4" name="5-Point Star 3"/>
          <p:cNvSpPr/>
          <p:nvPr/>
        </p:nvSpPr>
        <p:spPr>
          <a:xfrm>
            <a:off x="8696002" y="2107758"/>
            <a:ext cx="415925" cy="457200"/>
          </a:xfrm>
          <a:prstGeom prst="star5">
            <a:avLst/>
          </a:prstGeom>
          <a:solidFill>
            <a:srgbClr val="FF0000"/>
          </a:solidFill>
          <a:ln>
            <a:solidFill>
              <a:srgbClr val="DF40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1182074"/>
            <a:ext cx="9144000" cy="5675926"/>
          </a:xfrm>
          <a:prstGeom prst="rect">
            <a:avLst/>
          </a:prstGeom>
        </p:spPr>
      </p:pic>
      <p:sp>
        <p:nvSpPr>
          <p:cNvPr id="2" name="TextBox 1"/>
          <p:cNvSpPr txBox="1"/>
          <p:nvPr/>
        </p:nvSpPr>
        <p:spPr>
          <a:xfrm>
            <a:off x="8085883" y="2267684"/>
            <a:ext cx="797013" cy="415498"/>
          </a:xfrm>
          <a:prstGeom prst="rect">
            <a:avLst/>
          </a:prstGeom>
          <a:noFill/>
        </p:spPr>
        <p:txBody>
          <a:bodyPr wrap="none" rtlCol="0">
            <a:spAutoFit/>
          </a:bodyPr>
          <a:lstStyle/>
          <a:p>
            <a:r>
              <a:rPr lang="en-US" sz="2100" dirty="0">
                <a:solidFill>
                  <a:schemeClr val="bg1"/>
                </a:solidFill>
              </a:rPr>
              <a:t>$96.7</a:t>
            </a:r>
          </a:p>
        </p:txBody>
      </p:sp>
      <p:pic>
        <p:nvPicPr>
          <p:cNvPr id="11" name="Picture 12" descr="DSC_0226.JPG"/>
          <p:cNvPicPr>
            <a:picLocks noChangeAspect="1"/>
          </p:cNvPicPr>
          <p:nvPr/>
        </p:nvPicPr>
        <p:blipFill>
          <a:blip r:embed="rId4" cstate="print"/>
          <a:srcRect/>
          <a:stretch>
            <a:fillRect/>
          </a:stretch>
        </p:blipFill>
        <p:spPr bwMode="auto">
          <a:xfrm>
            <a:off x="3815189" y="4050715"/>
            <a:ext cx="756811" cy="1139421"/>
          </a:xfrm>
          <a:prstGeom prst="rect">
            <a:avLst/>
          </a:prstGeom>
          <a:noFill/>
          <a:ln w="9525">
            <a:noFill/>
            <a:miter lim="800000"/>
            <a:headEnd/>
            <a:tailEnd/>
          </a:ln>
        </p:spPr>
      </p:pic>
      <p:pic>
        <p:nvPicPr>
          <p:cNvPr id="12" name="Picture 4" descr="DSC_0308.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80026" y="2739014"/>
            <a:ext cx="1185088" cy="78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SC_0214.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1653" y="2025394"/>
            <a:ext cx="770513" cy="1159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Image result for sockeye salmon tre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5347" y="1341643"/>
            <a:ext cx="1213786" cy="7708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247531" y="1341643"/>
            <a:ext cx="4798663" cy="242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275462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5883" y="2267684"/>
            <a:ext cx="660758" cy="415498"/>
          </a:xfrm>
          <a:prstGeom prst="rect">
            <a:avLst/>
          </a:prstGeom>
          <a:noFill/>
        </p:spPr>
        <p:txBody>
          <a:bodyPr wrap="none" rtlCol="0">
            <a:spAutoFit/>
          </a:bodyPr>
          <a:lstStyle/>
          <a:p>
            <a:r>
              <a:rPr lang="en-US" sz="2100" dirty="0">
                <a:solidFill>
                  <a:schemeClr val="bg1"/>
                </a:solidFill>
              </a:rPr>
              <a:t>$9.7</a:t>
            </a:r>
          </a:p>
        </p:txBody>
      </p:sp>
      <p:pic>
        <p:nvPicPr>
          <p:cNvPr id="5" name="Picture 4"/>
          <p:cNvPicPr>
            <a:picLocks noChangeAspect="1"/>
          </p:cNvPicPr>
          <p:nvPr/>
        </p:nvPicPr>
        <p:blipFill>
          <a:blip r:embed="rId3"/>
          <a:stretch>
            <a:fillRect/>
          </a:stretch>
        </p:blipFill>
        <p:spPr>
          <a:xfrm>
            <a:off x="-12357" y="1268893"/>
            <a:ext cx="9156357" cy="5665307"/>
          </a:xfrm>
          <a:prstGeom prst="rect">
            <a:avLst/>
          </a:prstGeom>
        </p:spPr>
      </p:pic>
      <p:pic>
        <p:nvPicPr>
          <p:cNvPr id="6" name="Picture 5"/>
          <p:cNvPicPr>
            <a:picLocks noChangeAspect="1"/>
          </p:cNvPicPr>
          <p:nvPr/>
        </p:nvPicPr>
        <p:blipFill>
          <a:blip r:embed="rId4"/>
          <a:stretch>
            <a:fillRect/>
          </a:stretch>
        </p:blipFill>
        <p:spPr>
          <a:xfrm>
            <a:off x="5727939" y="3202835"/>
            <a:ext cx="3140792" cy="1605856"/>
          </a:xfrm>
          <a:prstGeom prst="rect">
            <a:avLst/>
          </a:prstGeom>
        </p:spPr>
      </p:pic>
      <p:cxnSp>
        <p:nvCxnSpPr>
          <p:cNvPr id="11" name="Straight Connector 10"/>
          <p:cNvCxnSpPr/>
          <p:nvPr/>
        </p:nvCxnSpPr>
        <p:spPr>
          <a:xfrm>
            <a:off x="2133600" y="1600200"/>
            <a:ext cx="10668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3600" y="2057400"/>
            <a:ext cx="1066800" cy="0"/>
          </a:xfrm>
          <a:prstGeom prst="line">
            <a:avLst/>
          </a:prstGeom>
          <a:ln w="63500">
            <a:solidFill>
              <a:srgbClr val="ED7B2C"/>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54929" y="1600200"/>
            <a:ext cx="1956177" cy="400110"/>
          </a:xfrm>
          <a:prstGeom prst="rect">
            <a:avLst/>
          </a:prstGeom>
          <a:noFill/>
        </p:spPr>
        <p:txBody>
          <a:bodyPr wrap="none" rtlCol="0">
            <a:spAutoFit/>
          </a:bodyPr>
          <a:lstStyle/>
          <a:p>
            <a:r>
              <a:rPr lang="en-US" sz="2000" dirty="0">
                <a:solidFill>
                  <a:schemeClr val="tx2"/>
                </a:solidFill>
              </a:rPr>
              <a:t>Cost of Solution</a:t>
            </a:r>
          </a:p>
        </p:txBody>
      </p:sp>
      <p:sp>
        <p:nvSpPr>
          <p:cNvPr id="15" name="TextBox 14"/>
          <p:cNvSpPr txBox="1"/>
          <p:nvPr/>
        </p:nvSpPr>
        <p:spPr>
          <a:xfrm>
            <a:off x="2042297" y="2083018"/>
            <a:ext cx="1941814" cy="400110"/>
          </a:xfrm>
          <a:prstGeom prst="rect">
            <a:avLst/>
          </a:prstGeom>
          <a:noFill/>
        </p:spPr>
        <p:txBody>
          <a:bodyPr wrap="none" rtlCol="0">
            <a:spAutoFit/>
          </a:bodyPr>
          <a:lstStyle/>
          <a:p>
            <a:r>
              <a:rPr lang="en-US" sz="2000" dirty="0">
                <a:solidFill>
                  <a:srgbClr val="EE812F"/>
                </a:solidFill>
              </a:rPr>
              <a:t>St + </a:t>
            </a:r>
            <a:r>
              <a:rPr lang="en-US" sz="2000" dirty="0" err="1">
                <a:solidFill>
                  <a:srgbClr val="EE812F"/>
                </a:solidFill>
              </a:rPr>
              <a:t>Seq</a:t>
            </a:r>
            <a:r>
              <a:rPr lang="en-US" sz="2000" dirty="0">
                <a:solidFill>
                  <a:srgbClr val="EE812F"/>
                </a:solidFill>
              </a:rPr>
              <a:t> Carbon</a:t>
            </a:r>
          </a:p>
        </p:txBody>
      </p:sp>
      <p:sp>
        <p:nvSpPr>
          <p:cNvPr id="14" name="TextBox 13"/>
          <p:cNvSpPr txBox="1"/>
          <p:nvPr/>
        </p:nvSpPr>
        <p:spPr>
          <a:xfrm>
            <a:off x="3124200" y="3946324"/>
            <a:ext cx="2514600" cy="1200329"/>
          </a:xfrm>
          <a:prstGeom prst="rect">
            <a:avLst/>
          </a:prstGeom>
          <a:noFill/>
        </p:spPr>
        <p:txBody>
          <a:bodyPr wrap="square" rtlCol="0">
            <a:spAutoFit/>
          </a:bodyPr>
          <a:lstStyle/>
          <a:p>
            <a:r>
              <a:rPr lang="en-US" sz="2400" dirty="0">
                <a:solidFill>
                  <a:srgbClr val="FF6600"/>
                </a:solidFill>
              </a:rPr>
              <a:t>Canadian Carbon Policy</a:t>
            </a:r>
          </a:p>
          <a:p>
            <a:r>
              <a:rPr lang="en-US" sz="2400" dirty="0">
                <a:solidFill>
                  <a:srgbClr val="FF6600"/>
                </a:solidFill>
              </a:rPr>
              <a:t>$20/t by 2020</a:t>
            </a:r>
          </a:p>
        </p:txBody>
      </p:sp>
      <p:sp>
        <p:nvSpPr>
          <p:cNvPr id="16" name="TextBox 1">
            <a:extLst>
              <a:ext uri="{FF2B5EF4-FFF2-40B4-BE49-F238E27FC236}">
                <a16:creationId xmlns:a16="http://schemas.microsoft.com/office/drawing/2014/main" id="{17D1AB84-75AC-405E-AD11-A67F4ED24117}"/>
              </a:ext>
            </a:extLst>
          </p:cNvPr>
          <p:cNvSpPr txBox="1">
            <a:spLocks noChangeArrowheads="1"/>
          </p:cNvSpPr>
          <p:nvPr/>
        </p:nvSpPr>
        <p:spPr bwMode="auto">
          <a:xfrm>
            <a:off x="917039" y="552936"/>
            <a:ext cx="74247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Co-Benefit</a:t>
            </a:r>
            <a:endParaRPr lang="en-GB" altLang="en-US" sz="3600" dirty="0">
              <a:solidFill>
                <a:schemeClr val="tx2"/>
              </a:solidFill>
              <a:latin typeface="Times Roman" pitchFamily="18" charset="0"/>
            </a:endParaRPr>
          </a:p>
        </p:txBody>
      </p:sp>
    </p:spTree>
    <p:extLst>
      <p:ext uri="{BB962C8B-B14F-4D97-AF65-F5344CB8AC3E}">
        <p14:creationId xmlns:p14="http://schemas.microsoft.com/office/powerpoint/2010/main" val="170684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85883" y="2267684"/>
            <a:ext cx="660758" cy="415498"/>
          </a:xfrm>
          <a:prstGeom prst="rect">
            <a:avLst/>
          </a:prstGeom>
          <a:noFill/>
        </p:spPr>
        <p:txBody>
          <a:bodyPr wrap="none" rtlCol="0">
            <a:spAutoFit/>
          </a:bodyPr>
          <a:lstStyle/>
          <a:p>
            <a:r>
              <a:rPr lang="en-US" sz="2100" dirty="0">
                <a:solidFill>
                  <a:schemeClr val="bg1"/>
                </a:solidFill>
              </a:rPr>
              <a:t>$9.7</a:t>
            </a:r>
          </a:p>
        </p:txBody>
      </p:sp>
      <p:pic>
        <p:nvPicPr>
          <p:cNvPr id="5" name="Picture 4"/>
          <p:cNvPicPr>
            <a:picLocks noChangeAspect="1"/>
          </p:cNvPicPr>
          <p:nvPr/>
        </p:nvPicPr>
        <p:blipFill>
          <a:blip r:embed="rId3"/>
          <a:stretch>
            <a:fillRect/>
          </a:stretch>
        </p:blipFill>
        <p:spPr>
          <a:xfrm>
            <a:off x="-25052" y="1960090"/>
            <a:ext cx="9169052" cy="4897910"/>
          </a:xfrm>
          <a:prstGeom prst="rect">
            <a:avLst/>
          </a:prstGeom>
        </p:spPr>
      </p:pic>
      <p:pic>
        <p:nvPicPr>
          <p:cNvPr id="7" name="Picture 6"/>
          <p:cNvPicPr>
            <a:picLocks noChangeAspect="1"/>
          </p:cNvPicPr>
          <p:nvPr/>
        </p:nvPicPr>
        <p:blipFill>
          <a:blip r:embed="rId4"/>
          <a:stretch>
            <a:fillRect/>
          </a:stretch>
        </p:blipFill>
        <p:spPr>
          <a:xfrm>
            <a:off x="6248400" y="723499"/>
            <a:ext cx="2757928" cy="1410101"/>
          </a:xfrm>
          <a:prstGeom prst="rect">
            <a:avLst/>
          </a:prstGeom>
        </p:spPr>
      </p:pic>
      <p:sp>
        <p:nvSpPr>
          <p:cNvPr id="9" name="TextBox 1"/>
          <p:cNvSpPr txBox="1"/>
          <p:nvPr/>
        </p:nvSpPr>
        <p:spPr>
          <a:xfrm>
            <a:off x="7955074" y="2627168"/>
            <a:ext cx="1112726" cy="307462"/>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300" dirty="0">
                <a:solidFill>
                  <a:schemeClr val="bg1"/>
                </a:solidFill>
              </a:rPr>
              <a:t>$96.7</a:t>
            </a:r>
          </a:p>
          <a:p>
            <a:endParaRPr lang="en-US" sz="1600" dirty="0">
              <a:solidFill>
                <a:schemeClr val="tx1"/>
              </a:solidFill>
            </a:endParaRPr>
          </a:p>
        </p:txBody>
      </p:sp>
      <p:sp>
        <p:nvSpPr>
          <p:cNvPr id="12" name="TextBox 1"/>
          <p:cNvSpPr txBox="1"/>
          <p:nvPr/>
        </p:nvSpPr>
        <p:spPr>
          <a:xfrm>
            <a:off x="3124200" y="4800600"/>
            <a:ext cx="5943600" cy="457200"/>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600" baseline="0" dirty="0">
                <a:solidFill>
                  <a:srgbClr val="FF0000"/>
                </a:solidFill>
              </a:rPr>
              <a:t> </a:t>
            </a:r>
            <a:r>
              <a:rPr lang="en-US" sz="3200" dirty="0">
                <a:solidFill>
                  <a:srgbClr val="FF0000"/>
                </a:solidFill>
              </a:rPr>
              <a:t>       </a:t>
            </a:r>
            <a:r>
              <a:rPr lang="en-US" sz="2000" dirty="0">
                <a:solidFill>
                  <a:srgbClr val="FF0000"/>
                </a:solidFill>
              </a:rPr>
              <a:t>$</a:t>
            </a:r>
            <a:r>
              <a:rPr lang="en-US" sz="2200" dirty="0">
                <a:solidFill>
                  <a:srgbClr val="FF0000"/>
                </a:solidFill>
              </a:rPr>
              <a:t>31.2	 	</a:t>
            </a:r>
            <a:r>
              <a:rPr lang="en-US" sz="2400" dirty="0">
                <a:solidFill>
                  <a:srgbClr val="FF0000"/>
                </a:solidFill>
              </a:rPr>
              <a:t>$</a:t>
            </a:r>
            <a:r>
              <a:rPr lang="en-US" sz="2200" dirty="0">
                <a:solidFill>
                  <a:srgbClr val="FF0000"/>
                </a:solidFill>
              </a:rPr>
              <a:t>46.4		    $46.8</a:t>
            </a:r>
          </a:p>
          <a:p>
            <a:endParaRPr lang="en-US" sz="1600" dirty="0">
              <a:solidFill>
                <a:schemeClr val="tx1"/>
              </a:solidFill>
            </a:endParaRPr>
          </a:p>
        </p:txBody>
      </p:sp>
      <p:sp>
        <p:nvSpPr>
          <p:cNvPr id="11" name="TextBox 10"/>
          <p:cNvSpPr txBox="1"/>
          <p:nvPr/>
        </p:nvSpPr>
        <p:spPr>
          <a:xfrm rot="16200000">
            <a:off x="-1074290" y="3512691"/>
            <a:ext cx="3864689" cy="954107"/>
          </a:xfrm>
          <a:prstGeom prst="rect">
            <a:avLst/>
          </a:prstGeom>
          <a:solidFill>
            <a:schemeClr val="bg1"/>
          </a:solidFill>
          <a:ln>
            <a:solidFill>
              <a:schemeClr val="bg1"/>
            </a:solidFill>
          </a:ln>
        </p:spPr>
        <p:txBody>
          <a:bodyPr wrap="square" rtlCol="0">
            <a:spAutoFit/>
          </a:bodyPr>
          <a:lstStyle/>
          <a:p>
            <a:pPr algn="ctr"/>
            <a:r>
              <a:rPr lang="en-US" sz="2800" dirty="0"/>
              <a:t>Assessed Value - Carbon ($1000s)</a:t>
            </a:r>
            <a:endParaRPr lang="en-US" dirty="0"/>
          </a:p>
        </p:txBody>
      </p:sp>
      <p:cxnSp>
        <p:nvCxnSpPr>
          <p:cNvPr id="16" name="Straight Arrow Connector 15"/>
          <p:cNvCxnSpPr/>
          <p:nvPr/>
        </p:nvCxnSpPr>
        <p:spPr>
          <a:xfrm>
            <a:off x="4165602" y="4343400"/>
            <a:ext cx="0" cy="30480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282268" y="3124200"/>
            <a:ext cx="0" cy="99060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390860" y="3123080"/>
            <a:ext cx="1" cy="991720"/>
          </a:xfrm>
          <a:prstGeom prst="straightConnector1">
            <a:avLst/>
          </a:prstGeom>
          <a:ln w="635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
            <a:extLst>
              <a:ext uri="{FF2B5EF4-FFF2-40B4-BE49-F238E27FC236}">
                <a16:creationId xmlns:a16="http://schemas.microsoft.com/office/drawing/2014/main" id="{7849E06A-D4F6-4F7F-B589-BD02408801E2}"/>
              </a:ext>
            </a:extLst>
          </p:cNvPr>
          <p:cNvSpPr txBox="1">
            <a:spLocks noChangeArrowheads="1"/>
          </p:cNvSpPr>
          <p:nvPr/>
        </p:nvSpPr>
        <p:spPr bwMode="auto">
          <a:xfrm>
            <a:off x="991559" y="692719"/>
            <a:ext cx="742470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FontTx/>
              <a:buNone/>
            </a:pPr>
            <a:r>
              <a:rPr lang="en-CA" altLang="en-US" sz="3600" dirty="0">
                <a:solidFill>
                  <a:schemeClr val="tx2"/>
                </a:solidFill>
                <a:latin typeface="Times Roman" pitchFamily="18" charset="0"/>
              </a:rPr>
              <a:t>Coastal Douglas-fir Carbon </a:t>
            </a:r>
          </a:p>
          <a:p>
            <a:pPr fontAlgn="base">
              <a:spcBef>
                <a:spcPct val="0"/>
              </a:spcBef>
              <a:spcAft>
                <a:spcPct val="0"/>
              </a:spcAft>
              <a:buFontTx/>
              <a:buNone/>
            </a:pPr>
            <a:r>
              <a:rPr lang="en-CA" altLang="en-US" sz="3600" dirty="0">
                <a:solidFill>
                  <a:schemeClr val="tx2"/>
                </a:solidFill>
                <a:latin typeface="Times Roman" pitchFamily="18" charset="0"/>
              </a:rPr>
              <a:t>Co-Benefit</a:t>
            </a:r>
            <a:endParaRPr lang="en-GB" altLang="en-US" sz="3600" dirty="0">
              <a:solidFill>
                <a:schemeClr val="tx2"/>
              </a:solidFill>
              <a:latin typeface="Times Roman" pitchFamily="18" charset="0"/>
            </a:endParaRPr>
          </a:p>
        </p:txBody>
      </p:sp>
    </p:spTree>
    <p:extLst>
      <p:ext uri="{BB962C8B-B14F-4D97-AF65-F5344CB8AC3E}">
        <p14:creationId xmlns:p14="http://schemas.microsoft.com/office/powerpoint/2010/main" val="320637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www.bcfederationist.com/wp-content/uploads/2012/02/bc-old-growth-forest_1025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735" y="1721042"/>
            <a:ext cx="3073730" cy="2042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91024" y="4318002"/>
            <a:ext cx="1924390" cy="830997"/>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Water Quality / Supply</a:t>
            </a:r>
          </a:p>
        </p:txBody>
      </p:sp>
      <p:pic>
        <p:nvPicPr>
          <p:cNvPr id="9" name="Picture 2" descr="Image result for streams imag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2613" y="4817363"/>
            <a:ext cx="2071019" cy="13792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346211" y="5704391"/>
            <a:ext cx="2551223" cy="830997"/>
          </a:xfrm>
          <a:prstGeom prst="rect">
            <a:avLst/>
          </a:prstGeom>
          <a:noFill/>
        </p:spPr>
        <p:txBody>
          <a:bodyPr wrap="square" rtlCol="0">
            <a:spAutoFit/>
          </a:bodyPr>
          <a:lstStyle/>
          <a:p>
            <a:r>
              <a:rPr lang="en-US" sz="2400" dirty="0">
                <a:solidFill>
                  <a:prstClr val="black"/>
                </a:solidFill>
                <a:latin typeface="Times New Roman" panose="02020603050405020304" pitchFamily="18" charset="0"/>
                <a:cs typeface="Times New Roman" panose="02020603050405020304" pitchFamily="18" charset="0"/>
              </a:rPr>
              <a:t>Beneficial Farm Practices</a:t>
            </a:r>
          </a:p>
        </p:txBody>
      </p:sp>
      <p:sp>
        <p:nvSpPr>
          <p:cNvPr id="6" name="TextBox 5"/>
          <p:cNvSpPr txBox="1"/>
          <p:nvPr/>
        </p:nvSpPr>
        <p:spPr>
          <a:xfrm>
            <a:off x="200594" y="744026"/>
            <a:ext cx="8691513" cy="707886"/>
          </a:xfrm>
          <a:prstGeom prst="rect">
            <a:avLst/>
          </a:prstGeom>
          <a:noFill/>
        </p:spPr>
        <p:txBody>
          <a:bodyPr wrap="square" rtlCol="0">
            <a:spAutoFit/>
          </a:bodyPr>
          <a:lstStyle/>
          <a:p>
            <a:r>
              <a:rPr lang="en-US" sz="4000" dirty="0">
                <a:solidFill>
                  <a:schemeClr val="tx2"/>
                </a:solidFill>
                <a:cs typeface="Times New Roman" panose="02020603050405020304" pitchFamily="18" charset="0"/>
              </a:rPr>
              <a:t>Strategic Investment for ‘Co-benefits’</a:t>
            </a:r>
          </a:p>
        </p:txBody>
      </p:sp>
      <p:pic>
        <p:nvPicPr>
          <p:cNvPr id="12" name="Picture 2" descr="http://t2.gstatic.com/images?q=tbn:ANd9GcRg5qGk8sW2XoVABYWhoF0KNv1zf-q3-P7le_yNFjylFi4Tcbc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379" y="4039696"/>
            <a:ext cx="2001245" cy="143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descr="Image result for organic farm imag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3200" y="4968287"/>
            <a:ext cx="2338907" cy="1561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5735" y="2099621"/>
            <a:ext cx="1976671" cy="1200329"/>
          </a:xfrm>
          <a:prstGeom prst="rect">
            <a:avLst/>
          </a:prstGeom>
        </p:spPr>
        <p:txBody>
          <a:bodyPr wrap="square">
            <a:spAutoFit/>
          </a:bodyPr>
          <a:lstStyle/>
          <a:p>
            <a:r>
              <a:rPr lang="en-US" sz="2400" dirty="0">
                <a:solidFill>
                  <a:prstClr val="black"/>
                </a:solidFill>
                <a:latin typeface="Times New Roman" panose="02020603050405020304" pitchFamily="18" charset="0"/>
                <a:cs typeface="Times New Roman" panose="02020603050405020304" pitchFamily="18" charset="0"/>
              </a:rPr>
              <a:t>Standing / Sequestered Carbon</a:t>
            </a:r>
          </a:p>
        </p:txBody>
      </p:sp>
    </p:spTree>
    <p:extLst>
      <p:ext uri="{BB962C8B-B14F-4D97-AF65-F5344CB8AC3E}">
        <p14:creationId xmlns:p14="http://schemas.microsoft.com/office/powerpoint/2010/main" val="788207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5F09-A742-4DA9-8D57-03DA35369B0D}"/>
              </a:ext>
            </a:extLst>
          </p:cNvPr>
          <p:cNvSpPr>
            <a:spLocks noGrp="1"/>
          </p:cNvSpPr>
          <p:nvPr>
            <p:ph type="title"/>
          </p:nvPr>
        </p:nvSpPr>
        <p:spPr/>
        <p:txBody>
          <a:bodyPr/>
          <a:lstStyle/>
          <a:p>
            <a:r>
              <a:rPr lang="en-CA" b="1" dirty="0"/>
              <a:t>Exercise II: Complementarity</a:t>
            </a:r>
          </a:p>
        </p:txBody>
      </p:sp>
      <p:sp>
        <p:nvSpPr>
          <p:cNvPr id="3" name="Content Placeholder 2">
            <a:extLst>
              <a:ext uri="{FF2B5EF4-FFF2-40B4-BE49-F238E27FC236}">
                <a16:creationId xmlns:a16="http://schemas.microsoft.com/office/drawing/2014/main" id="{ECA05A8B-0177-4F71-81E5-00B86C7DC000}"/>
              </a:ext>
            </a:extLst>
          </p:cNvPr>
          <p:cNvSpPr>
            <a:spLocks noGrp="1"/>
          </p:cNvSpPr>
          <p:nvPr>
            <p:ph idx="1"/>
          </p:nvPr>
        </p:nvSpPr>
        <p:spPr/>
        <p:txBody>
          <a:bodyPr/>
          <a:lstStyle/>
          <a:p>
            <a:endParaRPr lang="en-CA" dirty="0"/>
          </a:p>
          <a:p>
            <a:pPr marL="0" indent="0">
              <a:buNone/>
            </a:pPr>
            <a:r>
              <a:rPr lang="en-CA" sz="2800" b="1" dirty="0">
                <a:hlinkClick r:id="rId2"/>
              </a:rPr>
              <a:t>http://www.richard-schuster.com/ILP/</a:t>
            </a:r>
            <a:r>
              <a:rPr lang="en-CA" sz="2800" b="1" dirty="0"/>
              <a:t> </a:t>
            </a:r>
          </a:p>
          <a:p>
            <a:pPr marL="0" indent="0">
              <a:buNone/>
            </a:pPr>
            <a:endParaRPr lang="en-CA" sz="2800" b="1" dirty="0"/>
          </a:p>
          <a:p>
            <a:pPr marL="0" indent="0">
              <a:buNone/>
            </a:pPr>
            <a:endParaRPr lang="en-CA" sz="2800" b="1" dirty="0"/>
          </a:p>
        </p:txBody>
      </p:sp>
    </p:spTree>
    <p:extLst>
      <p:ext uri="{BB962C8B-B14F-4D97-AF65-F5344CB8AC3E}">
        <p14:creationId xmlns:p14="http://schemas.microsoft.com/office/powerpoint/2010/main" val="52519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3778" name="Title 1">
            <a:extLst>
              <a:ext uri="{FF2B5EF4-FFF2-40B4-BE49-F238E27FC236}">
                <a16:creationId xmlns:a16="http://schemas.microsoft.com/office/drawing/2014/main" id="{5D7F66D3-9EC9-4DB8-AA7E-83E983A5CC3A}"/>
              </a:ext>
            </a:extLst>
          </p:cNvPr>
          <p:cNvSpPr>
            <a:spLocks noGrp="1"/>
          </p:cNvSpPr>
          <p:nvPr>
            <p:ph type="title"/>
          </p:nvPr>
        </p:nvSpPr>
        <p:spPr>
          <a:xfrm>
            <a:off x="166688" y="119796"/>
            <a:ext cx="8824912" cy="944562"/>
          </a:xfrm>
        </p:spPr>
        <p:txBody>
          <a:bodyPr/>
          <a:lstStyle/>
          <a:p>
            <a:pPr algn="l"/>
            <a:r>
              <a:rPr lang="en-US" altLang="en-US" sz="3200" b="1" dirty="0">
                <a:solidFill>
                  <a:schemeClr val="bg1"/>
                </a:solidFill>
              </a:rPr>
              <a:t>Forested Deep Soil Sites</a:t>
            </a:r>
          </a:p>
        </p:txBody>
      </p:sp>
      <p:pic>
        <p:nvPicPr>
          <p:cNvPr id="203779" name="Picture 2" descr="DSC_0268.JPG">
            <a:extLst>
              <a:ext uri="{FF2B5EF4-FFF2-40B4-BE49-F238E27FC236}">
                <a16:creationId xmlns:a16="http://schemas.microsoft.com/office/drawing/2014/main" id="{84CC6557-40C5-4E5B-B8AD-0AE1B4CA8F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66800"/>
            <a:ext cx="8610600" cy="571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0" name="Picture 6">
            <a:extLst>
              <a:ext uri="{FF2B5EF4-FFF2-40B4-BE49-F238E27FC236}">
                <a16:creationId xmlns:a16="http://schemas.microsoft.com/office/drawing/2014/main" id="{598B1AC7-C5F5-41AB-B022-33BB42EEFE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5263" y="0"/>
            <a:ext cx="4554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5" descr="DSC_0239.JPG">
            <a:extLst>
              <a:ext uri="{FF2B5EF4-FFF2-40B4-BE49-F238E27FC236}">
                <a16:creationId xmlns:a16="http://schemas.microsoft.com/office/drawing/2014/main" id="{2CC47FCC-EC16-4482-97D5-D04529B92A8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3825" y="3738563"/>
            <a:ext cx="20240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5">
            <a:extLst>
              <a:ext uri="{FF2B5EF4-FFF2-40B4-BE49-F238E27FC236}">
                <a16:creationId xmlns:a16="http://schemas.microsoft.com/office/drawing/2014/main" id="{30DF1DC2-FC2D-494F-A500-96F976AEC1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05038" y="3200400"/>
            <a:ext cx="2057400"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27791A8-3F52-4052-BA3F-04E0FB3CF67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5750" y="3429000"/>
            <a:ext cx="2135188"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Content Placeholder 5">
            <a:extLst>
              <a:ext uri="{FF2B5EF4-FFF2-40B4-BE49-F238E27FC236}">
                <a16:creationId xmlns:a16="http://schemas.microsoft.com/office/drawing/2014/main" id="{8AECF31C-EB7E-4348-B4C8-96D22DA413C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86575" y="0"/>
            <a:ext cx="2971800"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4">
            <a:extLst>
              <a:ext uri="{FF2B5EF4-FFF2-40B4-BE49-F238E27FC236}">
                <a16:creationId xmlns:a16="http://schemas.microsoft.com/office/drawing/2014/main" id="{97670096-6D30-43F6-97B9-B7BCA18C1B2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57888" y="3902075"/>
            <a:ext cx="248602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3728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7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4802" name="Title 3">
            <a:extLst>
              <a:ext uri="{FF2B5EF4-FFF2-40B4-BE49-F238E27FC236}">
                <a16:creationId xmlns:a16="http://schemas.microsoft.com/office/drawing/2014/main" id="{343BA70A-EAA4-4463-9F52-55AD7E2BB6F8}"/>
              </a:ext>
            </a:extLst>
          </p:cNvPr>
          <p:cNvSpPr>
            <a:spLocks noGrp="1"/>
          </p:cNvSpPr>
          <p:nvPr>
            <p:ph type="title"/>
          </p:nvPr>
        </p:nvSpPr>
        <p:spPr>
          <a:xfrm>
            <a:off x="125413" y="107950"/>
            <a:ext cx="8713787" cy="487363"/>
          </a:xfrm>
        </p:spPr>
        <p:txBody>
          <a:bodyPr>
            <a:normAutofit fontScale="90000"/>
          </a:bodyPr>
          <a:lstStyle/>
          <a:p>
            <a:pPr algn="l"/>
            <a:r>
              <a:rPr lang="en-US" altLang="en-US" sz="3200" b="1" dirty="0">
                <a:solidFill>
                  <a:schemeClr val="bg1"/>
                </a:solidFill>
              </a:rPr>
              <a:t>Shallow-soil `Garry Oak` Meadow and Woodland</a:t>
            </a:r>
            <a:endParaRPr lang="en-US" altLang="en-US" sz="3600" b="1" dirty="0">
              <a:solidFill>
                <a:schemeClr val="bg1"/>
              </a:solidFill>
            </a:endParaRPr>
          </a:p>
        </p:txBody>
      </p:sp>
      <p:pic>
        <p:nvPicPr>
          <p:cNvPr id="204803" name="Picture 4" descr="DSC_0308.JPG">
            <a:extLst>
              <a:ext uri="{FF2B5EF4-FFF2-40B4-BE49-F238E27FC236}">
                <a16:creationId xmlns:a16="http://schemas.microsoft.com/office/drawing/2014/main" id="{3F73C140-F510-4A62-9431-5191E102FF9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138" y="762000"/>
            <a:ext cx="8948737"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13" descr="DSC_0214.JPG">
            <a:extLst>
              <a:ext uri="{FF2B5EF4-FFF2-40B4-BE49-F238E27FC236}">
                <a16:creationId xmlns:a16="http://schemas.microsoft.com/office/drawing/2014/main" id="{2C005BC5-4E72-418D-BE7E-1613C3970C3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84950" y="3006725"/>
            <a:ext cx="24384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123CB38-FF3F-4176-A342-6876F4CB3224}"/>
              </a:ext>
            </a:extLst>
          </p:cNvPr>
          <p:cNvSpPr/>
          <p:nvPr/>
        </p:nvSpPr>
        <p:spPr>
          <a:xfrm>
            <a:off x="301625" y="3962400"/>
            <a:ext cx="6257925" cy="1477328"/>
          </a:xfrm>
          <a:prstGeom prst="rect">
            <a:avLst/>
          </a:prstGeom>
        </p:spPr>
        <p:txBody>
          <a:bodyPr>
            <a:spAutoFit/>
          </a:bodyPr>
          <a:lstStyle/>
          <a:p>
            <a:pPr eaLnBrk="1" hangingPunct="1">
              <a:defRPr/>
            </a:pPr>
            <a:r>
              <a:rPr lang="en-CA" altLang="en-US" b="1" kern="0" dirty="0">
                <a:solidFill>
                  <a:schemeClr val="bg1"/>
                </a:solidFill>
              </a:rPr>
              <a:t>High Alpha Diversity at Site Level</a:t>
            </a:r>
          </a:p>
          <a:p>
            <a:pPr eaLnBrk="1" hangingPunct="1">
              <a:defRPr/>
            </a:pPr>
            <a:endParaRPr lang="en-CA" altLang="en-US" b="1" kern="0" dirty="0">
              <a:solidFill>
                <a:schemeClr val="bg1"/>
              </a:solidFill>
            </a:endParaRPr>
          </a:p>
          <a:p>
            <a:pPr eaLnBrk="1" hangingPunct="1">
              <a:defRPr/>
            </a:pPr>
            <a:r>
              <a:rPr lang="en-CA" altLang="en-US" b="1" kern="0" dirty="0">
                <a:solidFill>
                  <a:schemeClr val="bg1"/>
                </a:solidFill>
              </a:rPr>
              <a:t>High Beta Diversity at Local Scales</a:t>
            </a:r>
          </a:p>
          <a:p>
            <a:pPr eaLnBrk="1" hangingPunct="1">
              <a:defRPr/>
            </a:pPr>
            <a:endParaRPr lang="en-CA" altLang="en-US" b="1" kern="0" dirty="0">
              <a:solidFill>
                <a:schemeClr val="bg1"/>
              </a:solidFill>
            </a:endParaRPr>
          </a:p>
          <a:p>
            <a:pPr eaLnBrk="1" hangingPunct="1">
              <a:defRPr/>
            </a:pPr>
            <a:r>
              <a:rPr lang="en-CA" altLang="en-US" b="1" kern="0" dirty="0">
                <a:solidFill>
                  <a:schemeClr val="bg1"/>
                </a:solidFill>
              </a:rPr>
              <a:t>High Gamma at Landscape Scales</a:t>
            </a:r>
          </a:p>
        </p:txBody>
      </p:sp>
    </p:spTree>
    <p:extLst>
      <p:ext uri="{BB962C8B-B14F-4D97-AF65-F5344CB8AC3E}">
        <p14:creationId xmlns:p14="http://schemas.microsoft.com/office/powerpoint/2010/main" val="447139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7874" name="Title 1">
            <a:extLst>
              <a:ext uri="{FF2B5EF4-FFF2-40B4-BE49-F238E27FC236}">
                <a16:creationId xmlns:a16="http://schemas.microsoft.com/office/drawing/2014/main" id="{C73464D3-F44E-44B1-9D34-D6B153471A1F}"/>
              </a:ext>
            </a:extLst>
          </p:cNvPr>
          <p:cNvSpPr>
            <a:spLocks noGrp="1"/>
          </p:cNvSpPr>
          <p:nvPr>
            <p:ph type="title"/>
          </p:nvPr>
        </p:nvSpPr>
        <p:spPr>
          <a:xfrm>
            <a:off x="31750" y="7938"/>
            <a:ext cx="6921500" cy="762000"/>
          </a:xfrm>
        </p:spPr>
        <p:txBody>
          <a:bodyPr/>
          <a:lstStyle/>
          <a:p>
            <a:pPr eaLnBrk="1" hangingPunct="1"/>
            <a:r>
              <a:rPr lang="en-US" altLang="en-US" sz="3600" b="1" dirty="0">
                <a:solidFill>
                  <a:schemeClr val="bg1"/>
                </a:solidFill>
              </a:rPr>
              <a:t>A Human Dominated Landscape</a:t>
            </a:r>
          </a:p>
        </p:txBody>
      </p:sp>
      <p:pic>
        <p:nvPicPr>
          <p:cNvPr id="56323" name="Picture 5" descr="Picture 138">
            <a:extLst>
              <a:ext uri="{FF2B5EF4-FFF2-40B4-BE49-F238E27FC236}">
                <a16:creationId xmlns:a16="http://schemas.microsoft.com/office/drawing/2014/main" id="{87A7ECB4-C3AC-44F7-8CCE-DB69E44ED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981200"/>
            <a:ext cx="14462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6" descr="File:Western Bluebird - male.jpg">
            <a:hlinkClick r:id="rId3"/>
            <a:extLst>
              <a:ext uri="{FF2B5EF4-FFF2-40B4-BE49-F238E27FC236}">
                <a16:creationId xmlns:a16="http://schemas.microsoft.com/office/drawing/2014/main" id="{11FAC0B6-805C-4083-8852-4CBCDE0FF2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4016375"/>
            <a:ext cx="1371600"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7" descr="Shell Jpeg.jpg">
            <a:extLst>
              <a:ext uri="{FF2B5EF4-FFF2-40B4-BE49-F238E27FC236}">
                <a16:creationId xmlns:a16="http://schemas.microsoft.com/office/drawing/2014/main" id="{9D109A5C-B5F5-4703-ACD4-A6D2298ABD9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657600"/>
            <a:ext cx="14097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7" name="TextBox 8">
            <a:extLst>
              <a:ext uri="{FF2B5EF4-FFF2-40B4-BE49-F238E27FC236}">
                <a16:creationId xmlns:a16="http://schemas.microsoft.com/office/drawing/2014/main" id="{97DD8856-59AA-400A-A077-7837CE0D5F54}"/>
              </a:ext>
            </a:extLst>
          </p:cNvPr>
          <p:cNvSpPr txBox="1">
            <a:spLocks noChangeArrowheads="1"/>
          </p:cNvSpPr>
          <p:nvPr/>
        </p:nvSpPr>
        <p:spPr bwMode="auto">
          <a:xfrm>
            <a:off x="152400" y="4419600"/>
            <a:ext cx="4916488"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800" u="sng" dirty="0"/>
              <a:t>Key Concerns</a:t>
            </a:r>
          </a:p>
          <a:p>
            <a:pPr eaLnBrk="1" hangingPunct="1">
              <a:spcBef>
                <a:spcPct val="0"/>
              </a:spcBef>
              <a:buFontTx/>
              <a:buChar char="•"/>
            </a:pPr>
            <a:r>
              <a:rPr lang="en-US" altLang="en-US" sz="2800" dirty="0"/>
              <a:t> Habitat loss/Fragmentation</a:t>
            </a:r>
          </a:p>
          <a:p>
            <a:pPr eaLnBrk="1" hangingPunct="1">
              <a:spcBef>
                <a:spcPct val="0"/>
              </a:spcBef>
              <a:buFontTx/>
              <a:buChar char="•"/>
            </a:pPr>
            <a:r>
              <a:rPr lang="en-US" altLang="en-US" sz="2800" dirty="0"/>
              <a:t> Viability of Small Populations</a:t>
            </a:r>
          </a:p>
          <a:p>
            <a:pPr eaLnBrk="1" hangingPunct="1">
              <a:spcBef>
                <a:spcPct val="0"/>
              </a:spcBef>
              <a:buFontTx/>
              <a:buChar char="•"/>
            </a:pPr>
            <a:r>
              <a:rPr lang="en-US" altLang="en-US" sz="2800" dirty="0"/>
              <a:t> Exotic Competitors/Predators</a:t>
            </a:r>
          </a:p>
          <a:p>
            <a:pPr eaLnBrk="1" hangingPunct="1">
              <a:spcBef>
                <a:spcPct val="0"/>
              </a:spcBef>
              <a:buFontTx/>
              <a:buChar char="•"/>
            </a:pPr>
            <a:r>
              <a:rPr lang="en-US" altLang="en-US" sz="2800" dirty="0"/>
              <a:t> Over-abundant Species</a:t>
            </a:r>
          </a:p>
          <a:p>
            <a:pPr eaLnBrk="1" hangingPunct="1">
              <a:spcBef>
                <a:spcPct val="0"/>
              </a:spcBef>
              <a:buFontTx/>
              <a:buChar char="•"/>
            </a:pPr>
            <a:endParaRPr lang="en-US" altLang="en-US" sz="2000" dirty="0"/>
          </a:p>
          <a:p>
            <a:pPr eaLnBrk="1" hangingPunct="1">
              <a:spcBef>
                <a:spcPct val="0"/>
              </a:spcBef>
            </a:pPr>
            <a:r>
              <a:rPr lang="en-US" altLang="en-US" sz="2400" dirty="0"/>
              <a:t> </a:t>
            </a:r>
          </a:p>
        </p:txBody>
      </p:sp>
      <p:pic>
        <p:nvPicPr>
          <p:cNvPr id="56329" name="Picture 2" descr="http://t3.gstatic.com/images?q=tbn:wadT-F_vzL4ADM:http://fishandgame.idaho.gov/ifwis/ibt/userfiles/image/photos/800/lewis%27s-woodpecker--tom-munson.jpg">
            <a:hlinkClick r:id="rId6"/>
            <a:extLst>
              <a:ext uri="{FF2B5EF4-FFF2-40B4-BE49-F238E27FC236}">
                <a16:creationId xmlns:a16="http://schemas.microsoft.com/office/drawing/2014/main" id="{00E474CF-6825-4F7A-AEE5-B318EDE265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5850" y="762000"/>
            <a:ext cx="13303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0" name="TextBox 11">
            <a:extLst>
              <a:ext uri="{FF2B5EF4-FFF2-40B4-BE49-F238E27FC236}">
                <a16:creationId xmlns:a16="http://schemas.microsoft.com/office/drawing/2014/main" id="{306DD2C7-9A46-45BE-AC00-F73870FDAF7A}"/>
              </a:ext>
            </a:extLst>
          </p:cNvPr>
          <p:cNvSpPr txBox="1">
            <a:spLocks noChangeArrowheads="1"/>
          </p:cNvSpPr>
          <p:nvPr/>
        </p:nvSpPr>
        <p:spPr bwMode="auto">
          <a:xfrm>
            <a:off x="7521575" y="749300"/>
            <a:ext cx="14478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dirty="0">
                <a:latin typeface="Arial" panose="020B0604020202020204" pitchFamily="34" charset="0"/>
              </a:rPr>
              <a:t>Lewis’s woodpecker</a:t>
            </a:r>
          </a:p>
        </p:txBody>
      </p:sp>
      <p:sp>
        <p:nvSpPr>
          <p:cNvPr id="56331" name="TextBox 12">
            <a:extLst>
              <a:ext uri="{FF2B5EF4-FFF2-40B4-BE49-F238E27FC236}">
                <a16:creationId xmlns:a16="http://schemas.microsoft.com/office/drawing/2014/main" id="{D4299F52-6C2A-4385-BEB9-6F88611B99FE}"/>
              </a:ext>
            </a:extLst>
          </p:cNvPr>
          <p:cNvSpPr txBox="1">
            <a:spLocks noChangeArrowheads="1"/>
          </p:cNvSpPr>
          <p:nvPr/>
        </p:nvSpPr>
        <p:spPr bwMode="auto">
          <a:xfrm>
            <a:off x="6189663" y="2590800"/>
            <a:ext cx="1295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a:latin typeface="Arial" panose="020B0604020202020204" pitchFamily="34" charset="0"/>
              </a:rPr>
              <a:t>Golden Paintbrush</a:t>
            </a:r>
          </a:p>
        </p:txBody>
      </p:sp>
      <p:sp>
        <p:nvSpPr>
          <p:cNvPr id="56332" name="TextBox 13">
            <a:extLst>
              <a:ext uri="{FF2B5EF4-FFF2-40B4-BE49-F238E27FC236}">
                <a16:creationId xmlns:a16="http://schemas.microsoft.com/office/drawing/2014/main" id="{F65EB78E-C655-45AD-A6DA-60376539A9B7}"/>
              </a:ext>
            </a:extLst>
          </p:cNvPr>
          <p:cNvSpPr txBox="1">
            <a:spLocks noChangeArrowheads="1"/>
          </p:cNvSpPr>
          <p:nvPr/>
        </p:nvSpPr>
        <p:spPr bwMode="auto">
          <a:xfrm>
            <a:off x="5068888" y="4024313"/>
            <a:ext cx="114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a:latin typeface="Arial" panose="020B0604020202020204" pitchFamily="34" charset="0"/>
              </a:rPr>
              <a:t>Oak meadow</a:t>
            </a:r>
          </a:p>
        </p:txBody>
      </p:sp>
      <p:sp>
        <p:nvSpPr>
          <p:cNvPr id="56333" name="TextBox 14">
            <a:extLst>
              <a:ext uri="{FF2B5EF4-FFF2-40B4-BE49-F238E27FC236}">
                <a16:creationId xmlns:a16="http://schemas.microsoft.com/office/drawing/2014/main" id="{2438A510-A752-40E9-976B-59931743EF55}"/>
              </a:ext>
            </a:extLst>
          </p:cNvPr>
          <p:cNvSpPr txBox="1">
            <a:spLocks noChangeArrowheads="1"/>
          </p:cNvSpPr>
          <p:nvPr/>
        </p:nvSpPr>
        <p:spPr bwMode="auto">
          <a:xfrm>
            <a:off x="8001000" y="5867400"/>
            <a:ext cx="114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1600">
                <a:latin typeface="Arial" panose="020B0604020202020204" pitchFamily="34" charset="0"/>
              </a:rPr>
              <a:t>Western bluebird</a:t>
            </a:r>
          </a:p>
        </p:txBody>
      </p:sp>
      <p:sp>
        <p:nvSpPr>
          <p:cNvPr id="207884" name="TextBox 1">
            <a:extLst>
              <a:ext uri="{FF2B5EF4-FFF2-40B4-BE49-F238E27FC236}">
                <a16:creationId xmlns:a16="http://schemas.microsoft.com/office/drawing/2014/main" id="{A3A4BC00-265E-48D8-9689-5D97D0FC1D4B}"/>
              </a:ext>
            </a:extLst>
          </p:cNvPr>
          <p:cNvSpPr txBox="1">
            <a:spLocks noChangeArrowheads="1"/>
          </p:cNvSpPr>
          <p:nvPr/>
        </p:nvSpPr>
        <p:spPr bwMode="auto">
          <a:xfrm>
            <a:off x="430213" y="4024313"/>
            <a:ext cx="23796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CA" altLang="en-US" sz="1600">
                <a:solidFill>
                  <a:srgbClr val="000000"/>
                </a:solidFill>
                <a:latin typeface="Arial" panose="020B0604020202020204" pitchFamily="34" charset="0"/>
              </a:rPr>
              <a:t>Royal Oaks, Victoria BC</a:t>
            </a:r>
          </a:p>
        </p:txBody>
      </p:sp>
      <p:pic>
        <p:nvPicPr>
          <p:cNvPr id="207885" name="Picture 3">
            <a:extLst>
              <a:ext uri="{FF2B5EF4-FFF2-40B4-BE49-F238E27FC236}">
                <a16:creationId xmlns:a16="http://schemas.microsoft.com/office/drawing/2014/main" id="{AC291833-1A3F-469D-B898-B24E4903EB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838200"/>
            <a:ext cx="4757738"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AE453AD-69E5-404A-AB6E-1CECCA4EEFDE}"/>
              </a:ext>
            </a:extLst>
          </p:cNvPr>
          <p:cNvSpPr txBox="1"/>
          <p:nvPr/>
        </p:nvSpPr>
        <p:spPr>
          <a:xfrm>
            <a:off x="3001963" y="3914775"/>
            <a:ext cx="1865312" cy="400050"/>
          </a:xfrm>
          <a:prstGeom prst="rect">
            <a:avLst/>
          </a:prstGeom>
          <a:noFill/>
        </p:spPr>
        <p:txBody>
          <a:bodyPr wrap="none">
            <a:spAutoFit/>
          </a:bodyPr>
          <a:lstStyle/>
          <a:p>
            <a:pPr>
              <a:defRPr/>
            </a:pPr>
            <a:r>
              <a:rPr lang="en-US" sz="2000" dirty="0">
                <a:solidFill>
                  <a:schemeClr val="bg1"/>
                </a:solidFill>
                <a:latin typeface="+mj-lt"/>
              </a:rPr>
              <a:t>Royal Oak 1964</a:t>
            </a:r>
          </a:p>
        </p:txBody>
      </p:sp>
    </p:spTree>
    <p:extLst>
      <p:ext uri="{BB962C8B-B14F-4D97-AF65-F5344CB8AC3E}">
        <p14:creationId xmlns:p14="http://schemas.microsoft.com/office/powerpoint/2010/main" val="40204951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3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3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3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3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3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3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3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7" grpId="0"/>
      <p:bldP spid="56330" grpId="0"/>
      <p:bldP spid="56331" grpId="0"/>
      <p:bldP spid="56332" grpId="0"/>
      <p:bldP spid="563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8898" name="Title 5">
            <a:extLst>
              <a:ext uri="{FF2B5EF4-FFF2-40B4-BE49-F238E27FC236}">
                <a16:creationId xmlns:a16="http://schemas.microsoft.com/office/drawing/2014/main" id="{A4DC80F2-1B68-4BC8-9782-971B324D50C2}"/>
              </a:ext>
            </a:extLst>
          </p:cNvPr>
          <p:cNvSpPr>
            <a:spLocks noGrp="1"/>
          </p:cNvSpPr>
          <p:nvPr>
            <p:ph type="title"/>
          </p:nvPr>
        </p:nvSpPr>
        <p:spPr>
          <a:xfrm>
            <a:off x="604838" y="-141527"/>
            <a:ext cx="8305800" cy="1143000"/>
          </a:xfrm>
        </p:spPr>
        <p:txBody>
          <a:bodyPr>
            <a:normAutofit fontScale="90000"/>
          </a:bodyPr>
          <a:lstStyle/>
          <a:p>
            <a:r>
              <a:rPr lang="en-US" altLang="en-US" b="1" dirty="0">
                <a:solidFill>
                  <a:schemeClr val="bg1"/>
                </a:solidFill>
              </a:rPr>
              <a:t>Habitat Loss and Fragmentation</a:t>
            </a:r>
          </a:p>
        </p:txBody>
      </p:sp>
      <p:pic>
        <p:nvPicPr>
          <p:cNvPr id="208899" name="Picture 2" descr="Royal_Oak_2009_small">
            <a:extLst>
              <a:ext uri="{FF2B5EF4-FFF2-40B4-BE49-F238E27FC236}">
                <a16:creationId xmlns:a16="http://schemas.microsoft.com/office/drawing/2014/main" id="{E4D9FB13-D9BC-4783-96B0-57BB39932F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50" y="3403600"/>
            <a:ext cx="511175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900" name="Picture 3">
            <a:extLst>
              <a:ext uri="{FF2B5EF4-FFF2-40B4-BE49-F238E27FC236}">
                <a16:creationId xmlns:a16="http://schemas.microsoft.com/office/drawing/2014/main" id="{BB81B2D6-F998-4BD6-B9DC-62FC73BE6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4757738"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01" name="TextBox 8">
            <a:extLst>
              <a:ext uri="{FF2B5EF4-FFF2-40B4-BE49-F238E27FC236}">
                <a16:creationId xmlns:a16="http://schemas.microsoft.com/office/drawing/2014/main" id="{CEE46DFC-8481-4400-9602-8B24CBE4FAEB}"/>
              </a:ext>
            </a:extLst>
          </p:cNvPr>
          <p:cNvSpPr txBox="1">
            <a:spLocks noChangeArrowheads="1"/>
          </p:cNvSpPr>
          <p:nvPr/>
        </p:nvSpPr>
        <p:spPr bwMode="auto">
          <a:xfrm>
            <a:off x="5334000" y="1676400"/>
            <a:ext cx="2344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endParaRPr lang="en-US" altLang="en-US" sz="2800" dirty="0">
              <a:latin typeface="Arial" panose="020B0604020202020204" pitchFamily="34" charset="0"/>
            </a:endParaRPr>
          </a:p>
          <a:p>
            <a:pPr eaLnBrk="1" hangingPunct="1">
              <a:spcBef>
                <a:spcPct val="0"/>
              </a:spcBef>
            </a:pPr>
            <a:r>
              <a:rPr lang="en-US" altLang="en-US" sz="2800" dirty="0">
                <a:latin typeface="Arial" panose="020B0604020202020204" pitchFamily="34" charset="0"/>
              </a:rPr>
              <a:t>1964 vs 2005</a:t>
            </a:r>
          </a:p>
        </p:txBody>
      </p:sp>
      <p:sp>
        <p:nvSpPr>
          <p:cNvPr id="208902" name="TextBox 7">
            <a:extLst>
              <a:ext uri="{FF2B5EF4-FFF2-40B4-BE49-F238E27FC236}">
                <a16:creationId xmlns:a16="http://schemas.microsoft.com/office/drawing/2014/main" id="{237236DB-227E-457E-BAE0-52D9FD41ECFC}"/>
              </a:ext>
            </a:extLst>
          </p:cNvPr>
          <p:cNvSpPr txBox="1">
            <a:spLocks noChangeArrowheads="1"/>
          </p:cNvSpPr>
          <p:nvPr/>
        </p:nvSpPr>
        <p:spPr bwMode="auto">
          <a:xfrm>
            <a:off x="5410200" y="990600"/>
            <a:ext cx="20748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800" dirty="0">
                <a:latin typeface="Arial" panose="020B0604020202020204" pitchFamily="34" charset="0"/>
              </a:rPr>
              <a:t>Royal Oaks</a:t>
            </a:r>
          </a:p>
          <a:p>
            <a:pPr eaLnBrk="1" hangingPunct="1">
              <a:spcBef>
                <a:spcPct val="0"/>
              </a:spcBef>
            </a:pPr>
            <a:r>
              <a:rPr lang="en-US" altLang="en-US" sz="2800" dirty="0">
                <a:latin typeface="Arial" panose="020B0604020202020204" pitchFamily="34" charset="0"/>
              </a:rPr>
              <a:t>Victoria, BC</a:t>
            </a:r>
          </a:p>
        </p:txBody>
      </p:sp>
      <p:sp>
        <p:nvSpPr>
          <p:cNvPr id="2" name="TextBox 1">
            <a:extLst>
              <a:ext uri="{FF2B5EF4-FFF2-40B4-BE49-F238E27FC236}">
                <a16:creationId xmlns:a16="http://schemas.microsoft.com/office/drawing/2014/main" id="{E8B92118-8BCD-44AA-9337-0DEA3F482D53}"/>
              </a:ext>
            </a:extLst>
          </p:cNvPr>
          <p:cNvSpPr txBox="1">
            <a:spLocks noChangeArrowheads="1"/>
          </p:cNvSpPr>
          <p:nvPr/>
        </p:nvSpPr>
        <p:spPr bwMode="auto">
          <a:xfrm>
            <a:off x="4797425" y="2552700"/>
            <a:ext cx="4198938"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CA" altLang="en-US" sz="2600">
                <a:solidFill>
                  <a:srgbClr val="C00000"/>
                </a:solidFill>
                <a:latin typeface="Arial" panose="020B0604020202020204" pitchFamily="34" charset="0"/>
              </a:rPr>
              <a:t>High Urgency,  High Threat</a:t>
            </a:r>
          </a:p>
        </p:txBody>
      </p:sp>
      <p:cxnSp>
        <p:nvCxnSpPr>
          <p:cNvPr id="4" name="Straight Arrow Connector 3">
            <a:extLst>
              <a:ext uri="{FF2B5EF4-FFF2-40B4-BE49-F238E27FC236}">
                <a16:creationId xmlns:a16="http://schemas.microsoft.com/office/drawing/2014/main" id="{6E4A8D96-A5F0-4872-882A-FD9F31DDC88F}"/>
              </a:ext>
            </a:extLst>
          </p:cNvPr>
          <p:cNvCxnSpPr/>
          <p:nvPr/>
        </p:nvCxnSpPr>
        <p:spPr>
          <a:xfrm>
            <a:off x="5334000" y="3044825"/>
            <a:ext cx="1112838" cy="1038225"/>
          </a:xfrm>
          <a:prstGeom prst="straightConnector1">
            <a:avLst/>
          </a:prstGeom>
          <a:ln w="635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E12CFF-F5AB-416A-8F25-D3DEEB210507}"/>
              </a:ext>
            </a:extLst>
          </p:cNvPr>
          <p:cNvSpPr txBox="1">
            <a:spLocks noChangeArrowheads="1"/>
          </p:cNvSpPr>
          <p:nvPr/>
        </p:nvSpPr>
        <p:spPr bwMode="auto">
          <a:xfrm>
            <a:off x="1266825" y="5334000"/>
            <a:ext cx="14986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3200">
                <a:solidFill>
                  <a:schemeClr val="bg1"/>
                </a:solidFill>
                <a:latin typeface="Times New Roman" panose="02020603050405020304" pitchFamily="18" charset="0"/>
              </a:defRPr>
            </a:lvl1pPr>
            <a:lvl2pPr marL="742950" indent="-285750">
              <a:spcBef>
                <a:spcPct val="20000"/>
              </a:spcBef>
              <a:buChar char="•"/>
              <a:defRPr sz="2800">
                <a:solidFill>
                  <a:schemeClr val="bg1"/>
                </a:solidFill>
                <a:latin typeface="Times New Roman" panose="02020603050405020304" pitchFamily="18" charset="0"/>
              </a:defRPr>
            </a:lvl2pPr>
            <a:lvl3pPr marL="1143000" indent="-228600">
              <a:spcBef>
                <a:spcPct val="20000"/>
              </a:spcBef>
              <a:defRPr sz="2000">
                <a:solidFill>
                  <a:schemeClr val="bg1"/>
                </a:solidFill>
                <a:latin typeface="Times New Roman" panose="02020603050405020304" pitchFamily="18" charset="0"/>
              </a:defRPr>
            </a:lvl3pPr>
            <a:lvl4pPr marL="1600200" indent="-228600">
              <a:spcBef>
                <a:spcPct val="20000"/>
              </a:spcBef>
              <a:defRPr sz="2000">
                <a:solidFill>
                  <a:schemeClr val="bg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CA" altLang="en-US" sz="2600">
                <a:solidFill>
                  <a:srgbClr val="FF0000"/>
                </a:solidFill>
                <a:latin typeface="Arial" panose="020B0604020202020204" pitchFamily="34" charset="0"/>
              </a:rPr>
              <a:t>Viability</a:t>
            </a:r>
            <a:r>
              <a:rPr lang="en-US" altLang="en-US" sz="2600">
                <a:solidFill>
                  <a:srgbClr val="FF0000"/>
                </a:solidFill>
                <a:latin typeface="Arial" panose="020B0604020202020204" pitchFamily="34" charset="0"/>
              </a:rPr>
              <a:t>?</a:t>
            </a:r>
            <a:endParaRPr lang="en-CA" altLang="en-US" sz="2600">
              <a:solidFill>
                <a:srgbClr val="FF0000"/>
              </a:solidFill>
              <a:latin typeface="Arial" panose="020B0604020202020204" pitchFamily="34" charset="0"/>
            </a:endParaRPr>
          </a:p>
        </p:txBody>
      </p:sp>
    </p:spTree>
    <p:extLst>
      <p:ext uri="{BB962C8B-B14F-4D97-AF65-F5344CB8AC3E}">
        <p14:creationId xmlns:p14="http://schemas.microsoft.com/office/powerpoint/2010/main" val="2784798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1426" name="Rectangle 19">
            <a:extLst>
              <a:ext uri="{FF2B5EF4-FFF2-40B4-BE49-F238E27FC236}">
                <a16:creationId xmlns:a16="http://schemas.microsoft.com/office/drawing/2014/main" id="{28274E45-9B13-4B90-80CC-637186799E7A}"/>
              </a:ext>
            </a:extLst>
          </p:cNvPr>
          <p:cNvSpPr>
            <a:spLocks noChangeArrowheads="1"/>
          </p:cNvSpPr>
          <p:nvPr/>
        </p:nvSpPr>
        <p:spPr bwMode="auto">
          <a:xfrm>
            <a:off x="193675" y="990600"/>
            <a:ext cx="4724400"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2400" dirty="0">
                <a:solidFill>
                  <a:schemeClr val="bg1"/>
                </a:solidFill>
                <a:latin typeface="Times New Roman" panose="02020603050405020304" pitchFamily="18" charset="0"/>
                <a:cs typeface="Times New Roman" panose="02020603050405020304" pitchFamily="18" charset="0"/>
              </a:rPr>
              <a:t>- Historic Deer Densities Were Low due to Predation and Hunting</a:t>
            </a: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endParaRPr lang="en-US" altLang="en-US" sz="2400" i="1" dirty="0">
              <a:solidFill>
                <a:schemeClr val="bg1"/>
              </a:solidFill>
              <a:latin typeface="Times New Roman" panose="02020603050405020304" pitchFamily="18" charset="0"/>
              <a:cs typeface="Times New Roman" panose="02020603050405020304" pitchFamily="18" charset="0"/>
            </a:endParaRPr>
          </a:p>
          <a:p>
            <a:pPr eaLnBrk="1" hangingPunct="1">
              <a:spcBef>
                <a:spcPct val="0"/>
              </a:spcBef>
              <a:buFontTx/>
              <a:buChar char="-"/>
            </a:pPr>
            <a:r>
              <a:rPr lang="en-US" altLang="en-US" sz="2400" dirty="0">
                <a:solidFill>
                  <a:schemeClr val="bg1"/>
                </a:solidFill>
                <a:latin typeface="Times New Roman" panose="02020603050405020304" pitchFamily="18" charset="0"/>
                <a:cs typeface="Times New Roman" panose="02020603050405020304" pitchFamily="18" charset="0"/>
              </a:rPr>
              <a:t> </a:t>
            </a:r>
            <a:r>
              <a:rPr lang="en-US" altLang="en-US" sz="2000" dirty="0">
                <a:solidFill>
                  <a:schemeClr val="bg1"/>
                </a:solidFill>
                <a:latin typeface="Times New Roman" panose="02020603050405020304" pitchFamily="18" charset="0"/>
                <a:cs typeface="Times New Roman" panose="02020603050405020304" pitchFamily="18" charset="0"/>
              </a:rPr>
              <a:t>Deer Often Exceed 1/ha where Predators and Hunting are Absent</a:t>
            </a:r>
          </a:p>
        </p:txBody>
      </p:sp>
      <p:pic>
        <p:nvPicPr>
          <p:cNvPr id="231427" name="Picture 6" descr="Cougar picture">
            <a:extLst>
              <a:ext uri="{FF2B5EF4-FFF2-40B4-BE49-F238E27FC236}">
                <a16:creationId xmlns:a16="http://schemas.microsoft.com/office/drawing/2014/main" id="{3EE77B3B-18FD-4AD7-AEEE-BBF02D0B86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8" y="2540000"/>
            <a:ext cx="281940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28" name="Picture 4" descr="Odocoileus_hemionus_feeding_Web">
            <a:extLst>
              <a:ext uri="{FF2B5EF4-FFF2-40B4-BE49-F238E27FC236}">
                <a16:creationId xmlns:a16="http://schemas.microsoft.com/office/drawing/2014/main" id="{E7C9B94D-265D-4474-BA91-E1B8AF5AA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3657600"/>
            <a:ext cx="16160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29" name="Picture 5" descr="Picture 203.tif">
            <a:extLst>
              <a:ext uri="{FF2B5EF4-FFF2-40B4-BE49-F238E27FC236}">
                <a16:creationId xmlns:a16="http://schemas.microsoft.com/office/drawing/2014/main" id="{2E185634-AC4A-473C-9CEF-15BE1EBC5B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419600"/>
            <a:ext cx="6096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30" name="Title 18">
            <a:extLst>
              <a:ext uri="{FF2B5EF4-FFF2-40B4-BE49-F238E27FC236}">
                <a16:creationId xmlns:a16="http://schemas.microsoft.com/office/drawing/2014/main" id="{8BABEC7D-2EEA-4F62-A7AB-89B0DE161E68}"/>
              </a:ext>
            </a:extLst>
          </p:cNvPr>
          <p:cNvSpPr>
            <a:spLocks noGrp="1"/>
          </p:cNvSpPr>
          <p:nvPr>
            <p:ph type="title"/>
          </p:nvPr>
        </p:nvSpPr>
        <p:spPr>
          <a:xfrm>
            <a:off x="396875" y="293688"/>
            <a:ext cx="8229600" cy="849312"/>
          </a:xfrm>
        </p:spPr>
        <p:txBody>
          <a:bodyPr>
            <a:normAutofit fontScale="90000"/>
          </a:bodyPr>
          <a:lstStyle/>
          <a:p>
            <a:pPr algn="l" eaLnBrk="1" hangingPunct="1"/>
            <a:r>
              <a:rPr lang="en-US" altLang="en-US" sz="3600" dirty="0">
                <a:solidFill>
                  <a:schemeClr val="bg1"/>
                </a:solidFill>
                <a:latin typeface="Times New Roman" panose="02020603050405020304" pitchFamily="18" charset="0"/>
                <a:cs typeface="Times New Roman" panose="02020603050405020304" pitchFamily="18" charset="0"/>
              </a:rPr>
              <a:t>Indirect effects of humans: Deer in the CDFCP</a:t>
            </a:r>
          </a:p>
        </p:txBody>
      </p:sp>
      <p:pic>
        <p:nvPicPr>
          <p:cNvPr id="231431" name="Picture 2">
            <a:extLst>
              <a:ext uri="{FF2B5EF4-FFF2-40B4-BE49-F238E27FC236}">
                <a16:creationId xmlns:a16="http://schemas.microsoft.com/office/drawing/2014/main" id="{8B3BEF10-77BE-477C-A2E3-8D0E130418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4275" y="1430548"/>
            <a:ext cx="412115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32" name="TextBox 6">
            <a:extLst>
              <a:ext uri="{FF2B5EF4-FFF2-40B4-BE49-F238E27FC236}">
                <a16:creationId xmlns:a16="http://schemas.microsoft.com/office/drawing/2014/main" id="{B1F618C8-30C3-4F2A-8077-7A749A1CC265}"/>
              </a:ext>
            </a:extLst>
          </p:cNvPr>
          <p:cNvSpPr txBox="1">
            <a:spLocks noChangeArrowheads="1"/>
          </p:cNvSpPr>
          <p:nvPr/>
        </p:nvSpPr>
        <p:spPr bwMode="auto">
          <a:xfrm>
            <a:off x="193675" y="4343400"/>
            <a:ext cx="82073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800">
                <a:solidFill>
                  <a:srgbClr val="FFFFFF"/>
                </a:solidFill>
                <a:latin typeface="Arial" panose="020B0604020202020204" pitchFamily="34" charset="0"/>
              </a:rPr>
              <a:t>Animal Planet</a:t>
            </a:r>
          </a:p>
        </p:txBody>
      </p:sp>
      <p:pic>
        <p:nvPicPr>
          <p:cNvPr id="231433" name="Picture 7" descr="Erythronum.jpg">
            <a:extLst>
              <a:ext uri="{FF2B5EF4-FFF2-40B4-BE49-F238E27FC236}">
                <a16:creationId xmlns:a16="http://schemas.microsoft.com/office/drawing/2014/main" id="{A72519C9-F162-4D6E-B696-669D17FFAC3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2362200"/>
            <a:ext cx="804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490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32450" name="Picture 2" descr="Flattop (low)">
            <a:extLst>
              <a:ext uri="{FF2B5EF4-FFF2-40B4-BE49-F238E27FC236}">
                <a16:creationId xmlns:a16="http://schemas.microsoft.com/office/drawing/2014/main" id="{717237EC-3B7C-4165-9B80-9740E4CE2C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00561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estes_blau">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bestes_blau" id="{C193627D-0504-4666-821A-3C69C205BF9F}" vid="{DBC307F7-D1CE-4720-A5EB-7560159897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bestes_blau</Template>
  <TotalTime>11397</TotalTime>
  <Words>1415</Words>
  <Application>Microsoft Office PowerPoint</Application>
  <PresentationFormat>On-screen Show (4:3)</PresentationFormat>
  <Paragraphs>211</Paragraphs>
  <Slides>36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Cambria Math</vt:lpstr>
      <vt:lpstr>Constantia</vt:lpstr>
      <vt:lpstr>Times New Roman</vt:lpstr>
      <vt:lpstr>Times Roman</vt:lpstr>
      <vt:lpstr>Wingdings 2</vt:lpstr>
      <vt:lpstr>bestes_blau</vt:lpstr>
      <vt:lpstr>Conservation Prioritization: Introduction to the Coastal Douglas-fir</vt:lpstr>
      <vt:lpstr>Traditional Goal of Conservation Area Design</vt:lpstr>
      <vt:lpstr>Dry Forest / Savanna Habitats of the Georgia Basin</vt:lpstr>
      <vt:lpstr>Forested Deep Soil Sites</vt:lpstr>
      <vt:lpstr>Shallow-soil `Garry Oak` Meadow and Woodland</vt:lpstr>
      <vt:lpstr>A Human Dominated Landscape</vt:lpstr>
      <vt:lpstr>Habitat Loss and Fragmentation</vt:lpstr>
      <vt:lpstr>Indirect effects of humans: Deer in the CDFCP</vt:lpstr>
      <vt:lpstr>PowerPoint Presentation</vt:lpstr>
      <vt:lpstr>PowerPoint Presentation</vt:lpstr>
      <vt:lpstr>PowerPoint Presentation</vt:lpstr>
      <vt:lpstr>Conservation prioritization in the CDFCP area</vt:lpstr>
      <vt:lpstr>Why Marxan?</vt:lpstr>
      <vt:lpstr>What can Marxan do?</vt:lpstr>
      <vt:lpstr>What problem does Marxan solve?</vt:lpstr>
      <vt:lpstr>PowerPoint Presentation</vt:lpstr>
      <vt:lpstr>PowerPoint Presentation</vt:lpstr>
      <vt:lpstr>Planning units</vt:lpstr>
      <vt:lpstr>Coastal Douglas Fir Conservation Partnership: Facilitate Consensus Decisions on Protection</vt:lpstr>
      <vt:lpstr> Current tool version</vt:lpstr>
      <vt:lpstr>PowerPoint Presentation</vt:lpstr>
      <vt:lpstr>PowerPoint Presentation</vt:lpstr>
      <vt:lpstr>                 prioritizr</vt:lpstr>
      <vt:lpstr>Under development</vt:lpstr>
      <vt:lpstr>Payments for Ecosystem Services </vt:lpstr>
      <vt:lpstr>Synergies: High Value Forests Have Standing Carbon In Excess of 200 t/ha</vt:lpstr>
      <vt:lpstr>PowerPoint Presentation</vt:lpstr>
      <vt:lpstr>Biodiversity – Carbon Synergy in the Conservation of Forested Land</vt:lpstr>
      <vt:lpstr>Biodiversity - Carbon</vt:lpstr>
      <vt:lpstr>Exercise I: Carbon offsets</vt:lpstr>
      <vt:lpstr>PowerPoint Presentation</vt:lpstr>
      <vt:lpstr>PowerPoint Presentation</vt:lpstr>
      <vt:lpstr>PowerPoint Presentation</vt:lpstr>
      <vt:lpstr>PowerPoint Presentation</vt:lpstr>
      <vt:lpstr>PowerPoint Presentation</vt:lpstr>
      <vt:lpstr>Exercise II: Complementarity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predictive avian occurrence maps for maximizing the efficiency of conservation planning</dc:title>
  <dc:creator>Richard Schuster</dc:creator>
  <cp:lastModifiedBy>richard</cp:lastModifiedBy>
  <cp:revision>2035</cp:revision>
  <dcterms:created xsi:type="dcterms:W3CDTF">2006-08-16T00:00:00Z</dcterms:created>
  <dcterms:modified xsi:type="dcterms:W3CDTF">2018-03-26T16:15:03Z</dcterms:modified>
</cp:coreProperties>
</file>